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7" r:id="rId2"/>
    <p:sldId id="258" r:id="rId3"/>
    <p:sldId id="259" r:id="rId4"/>
    <p:sldId id="260" r:id="rId5"/>
    <p:sldId id="261" r:id="rId6"/>
    <p:sldId id="272" r:id="rId7"/>
    <p:sldId id="263" r:id="rId8"/>
    <p:sldId id="264" r:id="rId9"/>
    <p:sldId id="265" r:id="rId10"/>
    <p:sldId id="266" r:id="rId11"/>
    <p:sldId id="267" r:id="rId12"/>
    <p:sldId id="268" r:id="rId13"/>
    <p:sldId id="269" r:id="rId14"/>
    <p:sldId id="270"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4" d="100"/>
          <a:sy n="134" d="100"/>
        </p:scale>
        <p:origin x="-95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26ECE1A-E4B1-4FC9-ABA0-5CA66D696E76}" type="datetimeFigureOut">
              <a:rPr lang="en-US" smtClean="0"/>
              <a:t>7/13/2015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0BC6855-64BF-4A3E-91EC-8F5B27B36437}" type="slidenum">
              <a:rPr lang="en-US" smtClean="0"/>
              <a:t>‹#›</a:t>
            </a:fld>
            <a:endParaRPr lang="en-US"/>
          </a:p>
        </p:txBody>
      </p:sp>
    </p:spTree>
    <p:extLst>
      <p:ext uri="{BB962C8B-B14F-4D97-AF65-F5344CB8AC3E}">
        <p14:creationId xmlns:p14="http://schemas.microsoft.com/office/powerpoint/2010/main" val="3733638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C053311-B332-4446-BE43-C3CE6CD0C8D3}" type="datetimeFigureOut">
              <a:rPr lang="en-US" smtClean="0"/>
              <a:t>7/13/2015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D51640-8306-401C-849B-F17462DD482D}" type="slidenum">
              <a:rPr lang="en-US" smtClean="0"/>
              <a:t>‹#›</a:t>
            </a:fld>
            <a:endParaRPr lang="en-US"/>
          </a:p>
        </p:txBody>
      </p:sp>
    </p:spTree>
    <p:extLst>
      <p:ext uri="{BB962C8B-B14F-4D97-AF65-F5344CB8AC3E}">
        <p14:creationId xmlns:p14="http://schemas.microsoft.com/office/powerpoint/2010/main" val="2265485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720F8-7729-4F67-8B26-F1151C4D138E}" type="slidenum">
              <a:rPr lang="en-US" smtClean="0"/>
              <a:t>1</a:t>
            </a:fld>
            <a:endParaRPr lang="en-US"/>
          </a:p>
        </p:txBody>
      </p:sp>
    </p:spTree>
    <p:extLst>
      <p:ext uri="{BB962C8B-B14F-4D97-AF65-F5344CB8AC3E}">
        <p14:creationId xmlns:p14="http://schemas.microsoft.com/office/powerpoint/2010/main" val="773657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720F8-7729-4F67-8B26-F1151C4D138E}" type="slidenum">
              <a:rPr lang="en-US" smtClean="0"/>
              <a:t>10</a:t>
            </a:fld>
            <a:endParaRPr lang="en-US"/>
          </a:p>
        </p:txBody>
      </p:sp>
    </p:spTree>
    <p:extLst>
      <p:ext uri="{BB962C8B-B14F-4D97-AF65-F5344CB8AC3E}">
        <p14:creationId xmlns:p14="http://schemas.microsoft.com/office/powerpoint/2010/main" val="266315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720F8-7729-4F67-8B26-F1151C4D138E}" type="slidenum">
              <a:rPr lang="en-US" smtClean="0"/>
              <a:t>11</a:t>
            </a:fld>
            <a:endParaRPr lang="en-US"/>
          </a:p>
        </p:txBody>
      </p:sp>
    </p:spTree>
    <p:extLst>
      <p:ext uri="{BB962C8B-B14F-4D97-AF65-F5344CB8AC3E}">
        <p14:creationId xmlns:p14="http://schemas.microsoft.com/office/powerpoint/2010/main" val="3410820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720F8-7729-4F67-8B26-F1151C4D138E}" type="slidenum">
              <a:rPr lang="en-US" smtClean="0"/>
              <a:t>12</a:t>
            </a:fld>
            <a:endParaRPr lang="en-US"/>
          </a:p>
        </p:txBody>
      </p:sp>
    </p:spTree>
    <p:extLst>
      <p:ext uri="{BB962C8B-B14F-4D97-AF65-F5344CB8AC3E}">
        <p14:creationId xmlns:p14="http://schemas.microsoft.com/office/powerpoint/2010/main" val="2058641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720F8-7729-4F67-8B26-F1151C4D138E}" type="slidenum">
              <a:rPr lang="en-US" smtClean="0"/>
              <a:t>13</a:t>
            </a:fld>
            <a:endParaRPr lang="en-US"/>
          </a:p>
        </p:txBody>
      </p:sp>
    </p:spTree>
    <p:extLst>
      <p:ext uri="{BB962C8B-B14F-4D97-AF65-F5344CB8AC3E}">
        <p14:creationId xmlns:p14="http://schemas.microsoft.com/office/powerpoint/2010/main" val="4210792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720F8-7729-4F67-8B26-F1151C4D138E}" type="slidenum">
              <a:rPr lang="en-US" smtClean="0"/>
              <a:t>14</a:t>
            </a:fld>
            <a:endParaRPr lang="en-US"/>
          </a:p>
        </p:txBody>
      </p:sp>
    </p:spTree>
    <p:extLst>
      <p:ext uri="{BB962C8B-B14F-4D97-AF65-F5344CB8AC3E}">
        <p14:creationId xmlns:p14="http://schemas.microsoft.com/office/powerpoint/2010/main" val="40277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720F8-7729-4F67-8B26-F1151C4D138E}" type="slidenum">
              <a:rPr lang="en-US" smtClean="0"/>
              <a:t>2</a:t>
            </a:fld>
            <a:endParaRPr lang="en-US"/>
          </a:p>
        </p:txBody>
      </p:sp>
    </p:spTree>
    <p:extLst>
      <p:ext uri="{BB962C8B-B14F-4D97-AF65-F5344CB8AC3E}">
        <p14:creationId xmlns:p14="http://schemas.microsoft.com/office/powerpoint/2010/main" val="106142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23">
              <a:defRPr/>
            </a:pPr>
            <a:r>
              <a:rPr lang="en-US" dirty="0"/>
              <a:t>Through reflection students analyze concepts, evaluate experiences, and form opinions. Critical reflection provides students with the opportunity to examine and question their beliefs, opinions, and values. It involves observation, asking questions, and putting facts, ideas, and experiences together to derive new meaning and new knowledge. </a:t>
            </a:r>
            <a:endParaRPr lang="en-US" sz="1600" b="1" i="1" dirty="0"/>
          </a:p>
          <a:p>
            <a:endParaRPr lang="en-US" dirty="0" smtClean="0"/>
          </a:p>
          <a:p>
            <a:r>
              <a:rPr lang="en-US" b="1" i="1" dirty="0"/>
              <a:t>Reflection is a process designed to promote the examination and interpretation of experience and the promotion of cognitive learning. </a:t>
            </a:r>
          </a:p>
          <a:p>
            <a:endParaRPr lang="en-US" b="1" i="1" dirty="0"/>
          </a:p>
          <a:p>
            <a:endParaRPr lang="en-US" dirty="0"/>
          </a:p>
        </p:txBody>
      </p:sp>
      <p:sp>
        <p:nvSpPr>
          <p:cNvPr id="4" name="Slide Number Placeholder 3"/>
          <p:cNvSpPr>
            <a:spLocks noGrp="1"/>
          </p:cNvSpPr>
          <p:nvPr>
            <p:ph type="sldNum" sz="quarter" idx="10"/>
          </p:nvPr>
        </p:nvSpPr>
        <p:spPr/>
        <p:txBody>
          <a:bodyPr/>
          <a:lstStyle/>
          <a:p>
            <a:fld id="{44D720F8-7729-4F67-8B26-F1151C4D138E}" type="slidenum">
              <a:rPr lang="en-US" smtClean="0"/>
              <a:t>3</a:t>
            </a:fld>
            <a:endParaRPr lang="en-US"/>
          </a:p>
        </p:txBody>
      </p:sp>
    </p:spTree>
    <p:extLst>
      <p:ext uri="{BB962C8B-B14F-4D97-AF65-F5344CB8AC3E}">
        <p14:creationId xmlns:p14="http://schemas.microsoft.com/office/powerpoint/2010/main" val="227363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23">
              <a:defRPr/>
            </a:pPr>
            <a:r>
              <a:rPr lang="en-US" dirty="0"/>
              <a:t>Learning is a process rather than an outcome.  Learning is the process by whereby knowledge is created through the transformation of experience.</a:t>
            </a:r>
          </a:p>
          <a:p>
            <a:pPr marL="0" lvl="1" defTabSz="931723">
              <a:defRPr/>
            </a:pPr>
            <a:endParaRPr lang="en-US" dirty="0"/>
          </a:p>
          <a:p>
            <a:pPr marL="0" lvl="1" defTabSz="931723">
              <a:defRPr/>
            </a:pPr>
            <a:r>
              <a:rPr lang="en-US" dirty="0"/>
              <a:t>Reflection improves basic academic skills and promotes a deeper understanding of course subject matter and its relations to the non-academic world; it improves higher level thinking and problem solving, and students’ ability to learn from experience. Reflection promotes personal development by enhancing students’ self-awareness, their sense of community, and their sense of their own capacities. </a:t>
            </a:r>
            <a:endParaRPr lang="en-US" sz="1600" b="1" i="1" dirty="0"/>
          </a:p>
          <a:p>
            <a:endParaRPr lang="en-US" dirty="0"/>
          </a:p>
        </p:txBody>
      </p:sp>
      <p:sp>
        <p:nvSpPr>
          <p:cNvPr id="4" name="Slide Number Placeholder 3"/>
          <p:cNvSpPr>
            <a:spLocks noGrp="1"/>
          </p:cNvSpPr>
          <p:nvPr>
            <p:ph type="sldNum" sz="quarter" idx="10"/>
          </p:nvPr>
        </p:nvSpPr>
        <p:spPr/>
        <p:txBody>
          <a:bodyPr/>
          <a:lstStyle/>
          <a:p>
            <a:fld id="{44D720F8-7729-4F67-8B26-F1151C4D138E}" type="slidenum">
              <a:rPr lang="en-US" smtClean="0"/>
              <a:t>4</a:t>
            </a:fld>
            <a:endParaRPr lang="en-US"/>
          </a:p>
        </p:txBody>
      </p:sp>
    </p:spTree>
    <p:extLst>
      <p:ext uri="{BB962C8B-B14F-4D97-AF65-F5344CB8AC3E}">
        <p14:creationId xmlns:p14="http://schemas.microsoft.com/office/powerpoint/2010/main" val="386896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Cs – Continuous, C</a:t>
            </a:r>
            <a:endParaRPr lang="en-US" dirty="0"/>
          </a:p>
        </p:txBody>
      </p:sp>
      <p:sp>
        <p:nvSpPr>
          <p:cNvPr id="4" name="Slide Number Placeholder 3"/>
          <p:cNvSpPr>
            <a:spLocks noGrp="1"/>
          </p:cNvSpPr>
          <p:nvPr>
            <p:ph type="sldNum" sz="quarter" idx="10"/>
          </p:nvPr>
        </p:nvSpPr>
        <p:spPr/>
        <p:txBody>
          <a:bodyPr/>
          <a:lstStyle/>
          <a:p>
            <a:fld id="{44D720F8-7729-4F67-8B26-F1151C4D138E}" type="slidenum">
              <a:rPr lang="en-US" smtClean="0"/>
              <a:t>5</a:t>
            </a:fld>
            <a:endParaRPr lang="en-US"/>
          </a:p>
        </p:txBody>
      </p:sp>
    </p:spTree>
    <p:extLst>
      <p:ext uri="{BB962C8B-B14F-4D97-AF65-F5344CB8AC3E}">
        <p14:creationId xmlns:p14="http://schemas.microsoft.com/office/powerpoint/2010/main" val="1941306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D51640-8306-401C-849B-F17462DD482D}" type="slidenum">
              <a:rPr lang="en-US" smtClean="0"/>
              <a:t>6</a:t>
            </a:fld>
            <a:endParaRPr lang="en-US"/>
          </a:p>
        </p:txBody>
      </p:sp>
    </p:spTree>
    <p:extLst>
      <p:ext uri="{BB962C8B-B14F-4D97-AF65-F5344CB8AC3E}">
        <p14:creationId xmlns:p14="http://schemas.microsoft.com/office/powerpoint/2010/main" val="47173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time students reflect on the experience they should go through the</a:t>
            </a:r>
            <a:r>
              <a:rPr lang="en-US" baseline="0" dirty="0" smtClean="0"/>
              <a:t> sequence of the DEAL</a:t>
            </a:r>
            <a:endParaRPr lang="en-US" dirty="0"/>
          </a:p>
        </p:txBody>
      </p:sp>
      <p:sp>
        <p:nvSpPr>
          <p:cNvPr id="4" name="Slide Number Placeholder 3"/>
          <p:cNvSpPr>
            <a:spLocks noGrp="1"/>
          </p:cNvSpPr>
          <p:nvPr>
            <p:ph type="sldNum" sz="quarter" idx="10"/>
          </p:nvPr>
        </p:nvSpPr>
        <p:spPr/>
        <p:txBody>
          <a:bodyPr/>
          <a:lstStyle/>
          <a:p>
            <a:fld id="{44D720F8-7729-4F67-8B26-F1151C4D138E}" type="slidenum">
              <a:rPr lang="en-US" smtClean="0"/>
              <a:t>7</a:t>
            </a:fld>
            <a:endParaRPr lang="en-US"/>
          </a:p>
        </p:txBody>
      </p:sp>
    </p:spTree>
    <p:extLst>
      <p:ext uri="{BB962C8B-B14F-4D97-AF65-F5344CB8AC3E}">
        <p14:creationId xmlns:p14="http://schemas.microsoft.com/office/powerpoint/2010/main" val="2498368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order to think critically and grow through the service learning experience, we employ all </a:t>
            </a:r>
          </a:p>
          <a:p>
            <a:r>
              <a:rPr lang="en-US" dirty="0" smtClean="0"/>
              <a:t>levels of this taxonomy or categories of intellectual behavior. Verbs utilized in reflection prompts will indicate </a:t>
            </a:r>
          </a:p>
          <a:p>
            <a:r>
              <a:rPr lang="en-US" dirty="0" smtClean="0"/>
              <a:t>which level is used. (Knowledge, Comprehension, Classify, Application, Analysis, Synthesis, Evaluation). </a:t>
            </a:r>
          </a:p>
          <a:p>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4D720F8-7729-4F67-8B26-F1151C4D138E}" type="slidenum">
              <a:rPr lang="en-US" smtClean="0"/>
              <a:t>8</a:t>
            </a:fld>
            <a:endParaRPr lang="en-US"/>
          </a:p>
        </p:txBody>
      </p:sp>
    </p:spTree>
    <p:extLst>
      <p:ext uri="{BB962C8B-B14F-4D97-AF65-F5344CB8AC3E}">
        <p14:creationId xmlns:p14="http://schemas.microsoft.com/office/powerpoint/2010/main" val="4001798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720F8-7729-4F67-8B26-F1151C4D138E}" type="slidenum">
              <a:rPr lang="en-US" smtClean="0"/>
              <a:t>9</a:t>
            </a:fld>
            <a:endParaRPr lang="en-US"/>
          </a:p>
        </p:txBody>
      </p:sp>
    </p:spTree>
    <p:extLst>
      <p:ext uri="{BB962C8B-B14F-4D97-AF65-F5344CB8AC3E}">
        <p14:creationId xmlns:p14="http://schemas.microsoft.com/office/powerpoint/2010/main" val="2660107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AD8A0A-C092-45C8-8F4C-83D1FCD65D86}" type="datetimeFigureOut">
              <a:rPr lang="en-US" smtClean="0"/>
              <a:t>7/13/2015</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65018884-28BC-4C69-9756-D59D118C33F7}"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D8A0A-C092-45C8-8F4C-83D1FCD65D86}"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18884-28BC-4C69-9756-D59D118C33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D8A0A-C092-45C8-8F4C-83D1FCD65D86}"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65018884-28BC-4C69-9756-D59D118C33F7}"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AD8A0A-C092-45C8-8F4C-83D1FCD65D86}"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18884-28BC-4C69-9756-D59D118C33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D8A0A-C092-45C8-8F4C-83D1FCD65D86}" type="datetimeFigureOut">
              <a:rPr lang="en-US" smtClean="0"/>
              <a:t>7/13/2015</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65018884-28BC-4C69-9756-D59D118C33F7}"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D8A0A-C092-45C8-8F4C-83D1FCD65D86}" type="datetimeFigureOut">
              <a:rPr lang="en-US" smtClean="0"/>
              <a:t>7/13/2015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18884-28BC-4C69-9756-D59D118C33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AD8A0A-C092-45C8-8F4C-83D1FCD65D86}" type="datetimeFigureOut">
              <a:rPr lang="en-US" smtClean="0"/>
              <a:t>7/13/2015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18884-28BC-4C69-9756-D59D118C33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D8A0A-C092-45C8-8F4C-83D1FCD65D86}" type="datetimeFigureOut">
              <a:rPr lang="en-US" smtClean="0"/>
              <a:t>7/13/2015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18884-28BC-4C69-9756-D59D118C33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D8A0A-C092-45C8-8F4C-83D1FCD65D86}" type="datetimeFigureOut">
              <a:rPr lang="en-US" smtClean="0"/>
              <a:t>7/13/2015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18884-28BC-4C69-9756-D59D118C33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AD8A0A-C092-45C8-8F4C-83D1FCD65D86}" type="datetimeFigureOut">
              <a:rPr lang="en-US" smtClean="0"/>
              <a:t>7/13/2015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18884-28BC-4C69-9756-D59D118C33F7}"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86AD8A0A-C092-45C8-8F4C-83D1FCD65D86}" type="datetimeFigureOut">
              <a:rPr lang="en-US" smtClean="0"/>
              <a:t>7/13/2015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18884-28BC-4C69-9756-D59D118C33F7}"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6AD8A0A-C092-45C8-8F4C-83D1FCD65D86}" type="datetimeFigureOut">
              <a:rPr lang="en-US" smtClean="0"/>
              <a:t>7/13/2015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5018884-28BC-4C69-9756-D59D118C33F7}"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aacu.org/value/rubrics/pdf/civicengagement.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ewucommunityengagement.pbworks.com/w/page/61576801/EWU%20Office%20of%20Community%20Engagement%20Wiki" TargetMode="External"/><Relationship Id="rId5" Type="http://schemas.openxmlformats.org/officeDocument/2006/relationships/hyperlink" Target="http://ewucommunityengagement.pbworks.com/w/file/fetch/64889464/Blogs.pdf" TargetMode="External"/><Relationship Id="rId4" Type="http://schemas.openxmlformats.org/officeDocument/2006/relationships/hyperlink" Target="http://civicreflecti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Critical Reflection</a:t>
            </a:r>
            <a:endParaRPr lang="en-US" dirty="0"/>
          </a:p>
        </p:txBody>
      </p:sp>
      <p:sp>
        <p:nvSpPr>
          <p:cNvPr id="3" name="Subtitle 2"/>
          <p:cNvSpPr>
            <a:spLocks noGrp="1"/>
          </p:cNvSpPr>
          <p:nvPr>
            <p:ph type="subTitle" idx="1"/>
          </p:nvPr>
        </p:nvSpPr>
        <p:spPr/>
        <p:txBody>
          <a:bodyPr/>
          <a:lstStyle/>
          <a:p>
            <a:r>
              <a:rPr lang="en-US" dirty="0" smtClean="0"/>
              <a:t>Meaning Making in Service-Learning</a:t>
            </a:r>
            <a:endParaRPr lang="en-US" dirty="0"/>
          </a:p>
        </p:txBody>
      </p:sp>
    </p:spTree>
    <p:extLst>
      <p:ext uri="{BB962C8B-B14F-4D97-AF65-F5344CB8AC3E}">
        <p14:creationId xmlns:p14="http://schemas.microsoft.com/office/powerpoint/2010/main" val="698238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3400"/>
            <a:ext cx="6934200" cy="580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43000" y="6336078"/>
            <a:ext cx="6858000" cy="276999"/>
          </a:xfrm>
          <a:prstGeom prst="rect">
            <a:avLst/>
          </a:prstGeom>
          <a:noFill/>
        </p:spPr>
        <p:txBody>
          <a:bodyPr wrap="square" rtlCol="0">
            <a:spAutoFit/>
          </a:bodyPr>
          <a:lstStyle/>
          <a:p>
            <a:r>
              <a:rPr lang="en-US" sz="1200" dirty="0"/>
              <a:t>As found at http://www.jsheblakfamily.com/reflection-question-models.html</a:t>
            </a:r>
          </a:p>
        </p:txBody>
      </p:sp>
    </p:spTree>
    <p:extLst>
      <p:ext uri="{BB962C8B-B14F-4D97-AF65-F5344CB8AC3E}">
        <p14:creationId xmlns:p14="http://schemas.microsoft.com/office/powerpoint/2010/main" val="34107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t>
            </a:r>
            <a:r>
              <a:rPr lang="en-US" dirty="0"/>
              <a:t>T</a:t>
            </a:r>
            <a:r>
              <a:rPr lang="en-US" dirty="0" smtClean="0"/>
              <a:t>echniques</a:t>
            </a:r>
            <a:endParaRPr lang="en-US" dirty="0"/>
          </a:p>
        </p:txBody>
      </p:sp>
      <p:sp>
        <p:nvSpPr>
          <p:cNvPr id="3" name="Content Placeholder 2"/>
          <p:cNvSpPr>
            <a:spLocks noGrp="1"/>
          </p:cNvSpPr>
          <p:nvPr>
            <p:ph idx="1"/>
          </p:nvPr>
        </p:nvSpPr>
        <p:spPr/>
        <p:txBody>
          <a:bodyPr/>
          <a:lstStyle/>
          <a:p>
            <a:r>
              <a:rPr lang="en-US" dirty="0" smtClean="0"/>
              <a:t>Journals/Discussion Boards</a:t>
            </a:r>
          </a:p>
          <a:p>
            <a:r>
              <a:rPr lang="en-US" dirty="0" smtClean="0"/>
              <a:t>Group Discussions</a:t>
            </a:r>
          </a:p>
          <a:p>
            <a:r>
              <a:rPr lang="en-US" dirty="0" smtClean="0"/>
              <a:t>Papers</a:t>
            </a:r>
          </a:p>
          <a:p>
            <a:r>
              <a:rPr lang="en-US" dirty="0" smtClean="0"/>
              <a:t>Presentations</a:t>
            </a:r>
          </a:p>
          <a:p>
            <a:r>
              <a:rPr lang="en-US" dirty="0" smtClean="0"/>
              <a:t>Community Partner/Leader Interview</a:t>
            </a:r>
          </a:p>
          <a:p>
            <a:r>
              <a:rPr lang="en-US" dirty="0" smtClean="0"/>
              <a:t>Portfolios</a:t>
            </a:r>
          </a:p>
          <a:p>
            <a:r>
              <a:rPr lang="en-US" dirty="0" smtClean="0"/>
              <a:t>Blogs</a:t>
            </a:r>
            <a:endParaRPr lang="en-US" dirty="0"/>
          </a:p>
        </p:txBody>
      </p:sp>
    </p:spTree>
    <p:extLst>
      <p:ext uri="{BB962C8B-B14F-4D97-AF65-F5344CB8AC3E}">
        <p14:creationId xmlns:p14="http://schemas.microsoft.com/office/powerpoint/2010/main" val="1838839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Reflections</a:t>
            </a:r>
            <a:endParaRPr lang="en-US" dirty="0"/>
          </a:p>
        </p:txBody>
      </p:sp>
      <p:sp>
        <p:nvSpPr>
          <p:cNvPr id="3" name="Content Placeholder 2"/>
          <p:cNvSpPr>
            <a:spLocks noGrp="1"/>
          </p:cNvSpPr>
          <p:nvPr>
            <p:ph idx="1"/>
          </p:nvPr>
        </p:nvSpPr>
        <p:spPr>
          <a:xfrm>
            <a:off x="438912" y="1556074"/>
            <a:ext cx="8247888" cy="4654296"/>
          </a:xfrm>
        </p:spPr>
        <p:txBody>
          <a:bodyPr>
            <a:normAutofit/>
          </a:bodyPr>
          <a:lstStyle/>
          <a:p>
            <a:pPr marL="0" indent="0">
              <a:buNone/>
            </a:pPr>
            <a:r>
              <a:rPr lang="en-US" sz="1600" dirty="0"/>
              <a:t>Use a map to visualize potential reflection activities throughout the service: </a:t>
            </a:r>
          </a:p>
          <a:p>
            <a:endParaRPr lang="en-US" dirty="0"/>
          </a:p>
        </p:txBody>
      </p:sp>
      <p:sp>
        <p:nvSpPr>
          <p:cNvPr id="4" name="Text Placeholder 3"/>
          <p:cNvSpPr>
            <a:spLocks noGrp="1"/>
          </p:cNvSpPr>
          <p:nvPr>
            <p:ph type="body" sz="half" idx="2"/>
          </p:nvPr>
        </p:nvSpPr>
        <p:spPr/>
        <p:txBody>
          <a:bodyPr/>
          <a:lstStyle/>
          <a:p>
            <a:r>
              <a:rPr lang="en-US" dirty="0" smtClean="0"/>
              <a:t>Reflection Maps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97618174"/>
              </p:ext>
            </p:extLst>
          </p:nvPr>
        </p:nvGraphicFramePr>
        <p:xfrm>
          <a:off x="533400" y="1981200"/>
          <a:ext cx="8382000" cy="1865078"/>
        </p:xfrm>
        <a:graphic>
          <a:graphicData uri="http://schemas.openxmlformats.org/drawingml/2006/table">
            <a:tbl>
              <a:tblPr firstRow="1" bandRow="1">
                <a:tableStyleId>{5C22544A-7EE6-4342-B048-85BDC9FD1C3A}</a:tableStyleId>
              </a:tblPr>
              <a:tblGrid>
                <a:gridCol w="2286000"/>
                <a:gridCol w="1828800"/>
                <a:gridCol w="1905000"/>
                <a:gridCol w="2362200"/>
              </a:tblGrid>
              <a:tr h="371450">
                <a:tc>
                  <a:txBody>
                    <a:bodyPr/>
                    <a:lstStyle/>
                    <a:p>
                      <a:endParaRPr lang="en-US" sz="1400" dirty="0"/>
                    </a:p>
                  </a:txBody>
                  <a:tcPr/>
                </a:tc>
                <a:tc>
                  <a:txBody>
                    <a:bodyPr/>
                    <a:lstStyle/>
                    <a:p>
                      <a:r>
                        <a:rPr lang="en-US" sz="1400" b="1" dirty="0" smtClean="0"/>
                        <a:t>Before</a:t>
                      </a:r>
                      <a:endParaRPr lang="en-US" sz="1400" b="1" dirty="0"/>
                    </a:p>
                  </a:txBody>
                  <a:tcPr/>
                </a:tc>
                <a:tc>
                  <a:txBody>
                    <a:bodyPr/>
                    <a:lstStyle/>
                    <a:p>
                      <a:r>
                        <a:rPr lang="en-US" sz="1400" b="1" dirty="0" smtClean="0"/>
                        <a:t>During </a:t>
                      </a:r>
                      <a:endParaRPr lang="en-US" sz="1400" b="1" dirty="0"/>
                    </a:p>
                  </a:txBody>
                  <a:tcPr/>
                </a:tc>
                <a:tc>
                  <a:txBody>
                    <a:bodyPr/>
                    <a:lstStyle/>
                    <a:p>
                      <a:r>
                        <a:rPr lang="en-US" sz="1400" b="1" dirty="0" smtClean="0"/>
                        <a:t>After</a:t>
                      </a:r>
                      <a:endParaRPr lang="en-US" sz="1400" b="1" dirty="0"/>
                    </a:p>
                  </a:txBody>
                  <a:tcPr/>
                </a:tc>
              </a:tr>
              <a:tr h="371450">
                <a:tc>
                  <a:txBody>
                    <a:bodyPr/>
                    <a:lstStyle/>
                    <a:p>
                      <a:r>
                        <a:rPr lang="en-US" sz="1400" b="1" dirty="0" smtClean="0"/>
                        <a:t>Alone</a:t>
                      </a:r>
                      <a:endParaRPr lang="en-US" sz="1400" b="1" dirty="0"/>
                    </a:p>
                  </a:txBody>
                  <a:tcPr/>
                </a:tc>
                <a:tc>
                  <a:txBody>
                    <a:bodyPr/>
                    <a:lstStyle/>
                    <a:p>
                      <a:r>
                        <a:rPr lang="en-US" sz="1400" dirty="0" smtClean="0"/>
                        <a:t>Letter to Self</a:t>
                      </a:r>
                      <a:endParaRPr lang="en-US" sz="1400" dirty="0"/>
                    </a:p>
                  </a:txBody>
                  <a:tcPr/>
                </a:tc>
                <a:tc>
                  <a:txBody>
                    <a:bodyPr/>
                    <a:lstStyle/>
                    <a:p>
                      <a:r>
                        <a:rPr lang="en-US" sz="1400" dirty="0" smtClean="0"/>
                        <a:t>Structured</a:t>
                      </a:r>
                      <a:r>
                        <a:rPr lang="en-US" sz="1400" baseline="0" dirty="0" smtClean="0"/>
                        <a:t> Journal</a:t>
                      </a:r>
                      <a:endParaRPr lang="en-US" sz="1400" dirty="0"/>
                    </a:p>
                  </a:txBody>
                  <a:tcPr/>
                </a:tc>
                <a:tc>
                  <a:txBody>
                    <a:bodyPr/>
                    <a:lstStyle/>
                    <a:p>
                      <a:r>
                        <a:rPr lang="en-US" sz="1400" dirty="0" smtClean="0"/>
                        <a:t>Reflective Essay</a:t>
                      </a:r>
                      <a:endParaRPr lang="en-US" sz="1400" dirty="0"/>
                    </a:p>
                  </a:txBody>
                  <a:tcPr/>
                </a:tc>
              </a:tr>
              <a:tr h="604018">
                <a:tc>
                  <a:txBody>
                    <a:bodyPr/>
                    <a:lstStyle/>
                    <a:p>
                      <a:r>
                        <a:rPr lang="en-US" sz="1400" b="1" dirty="0" smtClean="0"/>
                        <a:t>With Classmates</a:t>
                      </a:r>
                      <a:endParaRPr lang="en-US" sz="1400" b="1" dirty="0"/>
                    </a:p>
                  </a:txBody>
                  <a:tcPr/>
                </a:tc>
                <a:tc>
                  <a:txBody>
                    <a:bodyPr/>
                    <a:lstStyle/>
                    <a:p>
                      <a:r>
                        <a:rPr lang="en-US" sz="1400" dirty="0" smtClean="0"/>
                        <a:t>Hopes/Fears Discussion</a:t>
                      </a:r>
                      <a:endParaRPr lang="en-US" sz="1400" dirty="0"/>
                    </a:p>
                  </a:txBody>
                  <a:tcPr/>
                </a:tc>
                <a:tc>
                  <a:txBody>
                    <a:bodyPr/>
                    <a:lstStyle/>
                    <a:p>
                      <a:r>
                        <a:rPr lang="en-US" sz="1400" dirty="0" smtClean="0"/>
                        <a:t>Group</a:t>
                      </a:r>
                      <a:r>
                        <a:rPr lang="en-US" sz="1400" baseline="0" dirty="0" smtClean="0"/>
                        <a:t> Discussion</a:t>
                      </a:r>
                      <a:endParaRPr lang="en-US" sz="1400" dirty="0"/>
                    </a:p>
                  </a:txBody>
                  <a:tcPr/>
                </a:tc>
                <a:tc>
                  <a:txBody>
                    <a:bodyPr/>
                    <a:lstStyle/>
                    <a:p>
                      <a:r>
                        <a:rPr lang="en-US" sz="1400" dirty="0" smtClean="0"/>
                        <a:t>Team Presentation</a:t>
                      </a:r>
                      <a:endParaRPr lang="en-US" sz="1400" dirty="0"/>
                    </a:p>
                  </a:txBody>
                  <a:tcPr/>
                </a:tc>
              </a:tr>
              <a:tr h="481882">
                <a:tc>
                  <a:txBody>
                    <a:bodyPr/>
                    <a:lstStyle/>
                    <a:p>
                      <a:r>
                        <a:rPr lang="en-US" sz="1400" b="1" dirty="0" smtClean="0"/>
                        <a:t>With Community Partners</a:t>
                      </a:r>
                      <a:endParaRPr lang="en-US" sz="1400" b="1" dirty="0"/>
                    </a:p>
                  </a:txBody>
                  <a:tcPr/>
                </a:tc>
                <a:tc>
                  <a:txBody>
                    <a:bodyPr/>
                    <a:lstStyle/>
                    <a:p>
                      <a:r>
                        <a:rPr lang="en-US" sz="1400" dirty="0" smtClean="0"/>
                        <a:t>Asset Mapping</a:t>
                      </a:r>
                      <a:endParaRPr lang="en-US" sz="1400" dirty="0"/>
                    </a:p>
                  </a:txBody>
                  <a:tcPr/>
                </a:tc>
                <a:tc>
                  <a:txBody>
                    <a:bodyPr/>
                    <a:lstStyle/>
                    <a:p>
                      <a:r>
                        <a:rPr lang="en-US" sz="1400" dirty="0" smtClean="0"/>
                        <a:t>Debriefing</a:t>
                      </a:r>
                      <a:endParaRPr lang="en-US" sz="1400" dirty="0"/>
                    </a:p>
                  </a:txBody>
                  <a:tcPr/>
                </a:tc>
                <a:tc>
                  <a:txBody>
                    <a:bodyPr/>
                    <a:lstStyle/>
                    <a:p>
                      <a:r>
                        <a:rPr lang="en-US" sz="1400" dirty="0" smtClean="0"/>
                        <a:t>Presentation</a:t>
                      </a:r>
                      <a:r>
                        <a:rPr lang="en-US" sz="1400" baseline="0" dirty="0" smtClean="0"/>
                        <a:t> to Community Group</a:t>
                      </a:r>
                      <a:endParaRPr lang="en-US" sz="1400" dirty="0"/>
                    </a:p>
                  </a:txBody>
                  <a:tcPr/>
                </a:tc>
              </a:tr>
            </a:tbl>
          </a:graphicData>
        </a:graphic>
      </p:graphicFrame>
      <p:sp>
        <p:nvSpPr>
          <p:cNvPr id="6" name="Rectangle 5"/>
          <p:cNvSpPr/>
          <p:nvPr/>
        </p:nvSpPr>
        <p:spPr>
          <a:xfrm>
            <a:off x="533400" y="3883222"/>
            <a:ext cx="8153400" cy="307777"/>
          </a:xfrm>
          <a:prstGeom prst="rect">
            <a:avLst/>
          </a:prstGeom>
        </p:spPr>
        <p:txBody>
          <a:bodyPr wrap="square">
            <a:spAutoFit/>
          </a:bodyPr>
          <a:lstStyle/>
          <a:p>
            <a:r>
              <a:rPr lang="en-US" sz="1400" dirty="0"/>
              <a:t>Or to visualize reflection activities for different learning styles:</a:t>
            </a:r>
          </a:p>
        </p:txBody>
      </p:sp>
      <p:graphicFrame>
        <p:nvGraphicFramePr>
          <p:cNvPr id="9" name="Table 8"/>
          <p:cNvGraphicFramePr>
            <a:graphicFrameLocks noGrp="1"/>
          </p:cNvGraphicFramePr>
          <p:nvPr>
            <p:extLst>
              <p:ext uri="{D42A27DB-BD31-4B8C-83A1-F6EECF244321}">
                <p14:modId xmlns:p14="http://schemas.microsoft.com/office/powerpoint/2010/main" val="3198305748"/>
              </p:ext>
            </p:extLst>
          </p:nvPr>
        </p:nvGraphicFramePr>
        <p:xfrm>
          <a:off x="539496" y="4221479"/>
          <a:ext cx="8415528" cy="2179321"/>
        </p:xfrm>
        <a:graphic>
          <a:graphicData uri="http://schemas.openxmlformats.org/drawingml/2006/table">
            <a:tbl>
              <a:tblPr firstRow="1" bandRow="1">
                <a:tableStyleId>{5C22544A-7EE6-4342-B048-85BDC9FD1C3A}</a:tableStyleId>
              </a:tblPr>
              <a:tblGrid>
                <a:gridCol w="1836115"/>
                <a:gridCol w="1759610"/>
                <a:gridCol w="2448154"/>
                <a:gridCol w="2371649"/>
              </a:tblGrid>
              <a:tr h="254768">
                <a:tc>
                  <a:txBody>
                    <a:bodyPr/>
                    <a:lstStyle/>
                    <a:p>
                      <a:endParaRPr lang="en-US" sz="1400" dirty="0"/>
                    </a:p>
                  </a:txBody>
                  <a:tcPr/>
                </a:tc>
                <a:tc>
                  <a:txBody>
                    <a:bodyPr/>
                    <a:lstStyle/>
                    <a:p>
                      <a:r>
                        <a:rPr lang="en-US" sz="1400" b="1" dirty="0" smtClean="0"/>
                        <a:t>Before</a:t>
                      </a:r>
                      <a:endParaRPr lang="en-US" sz="1400" b="1" dirty="0"/>
                    </a:p>
                  </a:txBody>
                  <a:tcPr/>
                </a:tc>
                <a:tc>
                  <a:txBody>
                    <a:bodyPr/>
                    <a:lstStyle/>
                    <a:p>
                      <a:r>
                        <a:rPr lang="en-US" sz="1400" b="1" dirty="0" smtClean="0"/>
                        <a:t>During </a:t>
                      </a:r>
                      <a:endParaRPr lang="en-US" sz="1400" b="1" dirty="0"/>
                    </a:p>
                  </a:txBody>
                  <a:tcPr/>
                </a:tc>
                <a:tc>
                  <a:txBody>
                    <a:bodyPr/>
                    <a:lstStyle/>
                    <a:p>
                      <a:r>
                        <a:rPr lang="en-US" sz="1400" b="1" dirty="0" smtClean="0"/>
                        <a:t>After</a:t>
                      </a:r>
                      <a:endParaRPr lang="en-US" sz="1400" b="1" dirty="0"/>
                    </a:p>
                  </a:txBody>
                  <a:tcPr/>
                </a:tc>
              </a:tr>
              <a:tr h="282253">
                <a:tc>
                  <a:txBody>
                    <a:bodyPr/>
                    <a:lstStyle/>
                    <a:p>
                      <a:r>
                        <a:rPr lang="en-US" sz="1400" b="1" dirty="0" smtClean="0"/>
                        <a:t>Reading</a:t>
                      </a:r>
                      <a:endParaRPr lang="en-US" sz="1400" b="1" dirty="0"/>
                    </a:p>
                  </a:txBody>
                  <a:tcPr/>
                </a:tc>
                <a:tc>
                  <a:txBody>
                    <a:bodyPr/>
                    <a:lstStyle/>
                    <a:p>
                      <a:r>
                        <a:rPr lang="en-US" sz="1400" dirty="0" smtClean="0"/>
                        <a:t>“Role of Service”</a:t>
                      </a:r>
                    </a:p>
                    <a:p>
                      <a:r>
                        <a:rPr lang="en-US" sz="1400" dirty="0" smtClean="0"/>
                        <a:t>Articles</a:t>
                      </a:r>
                      <a:endParaRPr lang="en-US" sz="1400" dirty="0"/>
                    </a:p>
                  </a:txBody>
                  <a:tcPr/>
                </a:tc>
                <a:tc>
                  <a:txBody>
                    <a:bodyPr/>
                    <a:lstStyle/>
                    <a:p>
                      <a:r>
                        <a:rPr lang="en-US" sz="1400" dirty="0" smtClean="0"/>
                        <a:t>Case Studies</a:t>
                      </a:r>
                      <a:endParaRPr lang="en-US" sz="1400" dirty="0"/>
                    </a:p>
                  </a:txBody>
                  <a:tcPr/>
                </a:tc>
                <a:tc>
                  <a:txBody>
                    <a:bodyPr/>
                    <a:lstStyle/>
                    <a:p>
                      <a:r>
                        <a:rPr lang="en-US" sz="1400" dirty="0" smtClean="0"/>
                        <a:t>Point/Counterpoint</a:t>
                      </a:r>
                      <a:r>
                        <a:rPr lang="en-US" sz="1400" baseline="0" dirty="0" smtClean="0"/>
                        <a:t> articles</a:t>
                      </a:r>
                      <a:endParaRPr lang="en-US" sz="1400" dirty="0"/>
                    </a:p>
                  </a:txBody>
                  <a:tcPr/>
                </a:tc>
              </a:tr>
              <a:tr h="458974">
                <a:tc>
                  <a:txBody>
                    <a:bodyPr/>
                    <a:lstStyle/>
                    <a:p>
                      <a:r>
                        <a:rPr lang="en-US" sz="1400" b="1" dirty="0" smtClean="0"/>
                        <a:t>Writing</a:t>
                      </a:r>
                      <a:endParaRPr lang="en-US" sz="1400" b="1" dirty="0"/>
                    </a:p>
                  </a:txBody>
                  <a:tcPr/>
                </a:tc>
                <a:tc>
                  <a:txBody>
                    <a:bodyPr/>
                    <a:lstStyle/>
                    <a:p>
                      <a:r>
                        <a:rPr lang="en-US" sz="1400" dirty="0" smtClean="0"/>
                        <a:t>Letter to self</a:t>
                      </a:r>
                      <a:endParaRPr lang="en-US" sz="1400" dirty="0"/>
                    </a:p>
                  </a:txBody>
                  <a:tcPr/>
                </a:tc>
                <a:tc>
                  <a:txBody>
                    <a:bodyPr/>
                    <a:lstStyle/>
                    <a:p>
                      <a:r>
                        <a:rPr lang="en-US" sz="1400" dirty="0" smtClean="0"/>
                        <a:t>Critical questions</a:t>
                      </a:r>
                      <a:r>
                        <a:rPr lang="en-US" sz="1400" baseline="0" dirty="0" smtClean="0"/>
                        <a:t> essays</a:t>
                      </a:r>
                      <a:endParaRPr lang="en-US" sz="1400" dirty="0"/>
                    </a:p>
                  </a:txBody>
                  <a:tcPr/>
                </a:tc>
                <a:tc>
                  <a:txBody>
                    <a:bodyPr/>
                    <a:lstStyle/>
                    <a:p>
                      <a:r>
                        <a:rPr lang="en-US" sz="1400" dirty="0" smtClean="0"/>
                        <a:t>Integrative papers</a:t>
                      </a:r>
                      <a:endParaRPr lang="en-US" sz="1400" dirty="0"/>
                    </a:p>
                  </a:txBody>
                  <a:tcPr/>
                </a:tc>
              </a:tr>
              <a:tr h="481970">
                <a:tc>
                  <a:txBody>
                    <a:bodyPr/>
                    <a:lstStyle/>
                    <a:p>
                      <a:r>
                        <a:rPr lang="en-US" sz="1400" b="1" dirty="0" smtClean="0"/>
                        <a:t>Doing</a:t>
                      </a:r>
                      <a:endParaRPr lang="en-US" sz="1400" b="1" dirty="0"/>
                    </a:p>
                  </a:txBody>
                  <a:tcPr/>
                </a:tc>
                <a:tc>
                  <a:txBody>
                    <a:bodyPr/>
                    <a:lstStyle/>
                    <a:p>
                      <a:r>
                        <a:rPr lang="en-US" sz="1400" dirty="0" smtClean="0"/>
                        <a:t>Field data gathering</a:t>
                      </a:r>
                      <a:endParaRPr lang="en-US" sz="1400" dirty="0"/>
                    </a:p>
                  </a:txBody>
                  <a:tcPr/>
                </a:tc>
                <a:tc>
                  <a:txBody>
                    <a:bodyPr/>
                    <a:lstStyle/>
                    <a:p>
                      <a:r>
                        <a:rPr lang="en-US" sz="1400" dirty="0" smtClean="0"/>
                        <a:t>Oral histories</a:t>
                      </a:r>
                      <a:endParaRPr lang="en-US" sz="1400" dirty="0"/>
                    </a:p>
                  </a:txBody>
                  <a:tcPr/>
                </a:tc>
                <a:tc>
                  <a:txBody>
                    <a:bodyPr/>
                    <a:lstStyle/>
                    <a:p>
                      <a:r>
                        <a:rPr lang="en-US" sz="1400" dirty="0" smtClean="0"/>
                        <a:t>Artistic</a:t>
                      </a:r>
                      <a:r>
                        <a:rPr lang="en-US" sz="1400" baseline="0" dirty="0" smtClean="0"/>
                        <a:t> reflection</a:t>
                      </a:r>
                      <a:endParaRPr lang="en-US" sz="1400" dirty="0"/>
                    </a:p>
                  </a:txBody>
                  <a:tcPr/>
                </a:tc>
              </a:tr>
              <a:tr h="415417">
                <a:tc>
                  <a:txBody>
                    <a:bodyPr/>
                    <a:lstStyle/>
                    <a:p>
                      <a:r>
                        <a:rPr lang="en-US" sz="1400" b="1" dirty="0" smtClean="0"/>
                        <a:t>Telling</a:t>
                      </a:r>
                      <a:endParaRPr lang="en-US" sz="1400" b="1" dirty="0"/>
                    </a:p>
                  </a:txBody>
                  <a:tcPr/>
                </a:tc>
                <a:tc>
                  <a:txBody>
                    <a:bodyPr/>
                    <a:lstStyle/>
                    <a:p>
                      <a:r>
                        <a:rPr lang="en-US" sz="1400" dirty="0" smtClean="0"/>
                        <a:t>Informal</a:t>
                      </a:r>
                      <a:r>
                        <a:rPr lang="en-US" sz="1400" baseline="0" dirty="0" smtClean="0"/>
                        <a:t> discussions</a:t>
                      </a:r>
                      <a:endParaRPr lang="en-US" sz="1400" dirty="0"/>
                    </a:p>
                  </a:txBody>
                  <a:tcPr/>
                </a:tc>
                <a:tc>
                  <a:txBody>
                    <a:bodyPr/>
                    <a:lstStyle/>
                    <a:p>
                      <a:r>
                        <a:rPr lang="en-US" sz="1400" dirty="0" smtClean="0"/>
                        <a:t>Oral presentations</a:t>
                      </a:r>
                      <a:endParaRPr lang="en-US" sz="1400" dirty="0"/>
                    </a:p>
                  </a:txBody>
                  <a:tcPr/>
                </a:tc>
                <a:tc>
                  <a:txBody>
                    <a:bodyPr/>
                    <a:lstStyle/>
                    <a:p>
                      <a:r>
                        <a:rPr lang="en-US" sz="1400" dirty="0" smtClean="0"/>
                        <a:t>Reflection with community</a:t>
                      </a:r>
                      <a:endParaRPr lang="en-US" sz="1400" dirty="0"/>
                    </a:p>
                  </a:txBody>
                  <a:tcPr/>
                </a:tc>
              </a:tr>
            </a:tbl>
          </a:graphicData>
        </a:graphic>
      </p:graphicFrame>
      <p:sp>
        <p:nvSpPr>
          <p:cNvPr id="8" name="Rectangle 7"/>
          <p:cNvSpPr/>
          <p:nvPr/>
        </p:nvSpPr>
        <p:spPr>
          <a:xfrm>
            <a:off x="262128" y="6451794"/>
            <a:ext cx="8458200" cy="400110"/>
          </a:xfrm>
          <a:prstGeom prst="rect">
            <a:avLst/>
          </a:prstGeom>
        </p:spPr>
        <p:txBody>
          <a:bodyPr wrap="square">
            <a:spAutoFit/>
          </a:bodyPr>
          <a:lstStyle/>
          <a:p>
            <a:r>
              <a:rPr lang="en-US" sz="1000" i="1" dirty="0"/>
              <a:t>Adapted from Boise State’s Reflection:  Theory &amp; Practice Training http://servicelearning.boisestate.edu/faculty/files/2011/10/Reflection101Outline.pdf</a:t>
            </a:r>
            <a:endParaRPr lang="en-US" sz="1000" dirty="0"/>
          </a:p>
        </p:txBody>
      </p:sp>
    </p:spTree>
    <p:extLst>
      <p:ext uri="{BB962C8B-B14F-4D97-AF65-F5344CB8AC3E}">
        <p14:creationId xmlns:p14="http://schemas.microsoft.com/office/powerpoint/2010/main" val="2129778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Assessing/Evaluating Reflection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6090092"/>
              </p:ext>
            </p:extLst>
          </p:nvPr>
        </p:nvGraphicFramePr>
        <p:xfrm>
          <a:off x="228600" y="1676400"/>
          <a:ext cx="8686800" cy="4401130"/>
        </p:xfrm>
        <a:graphic>
          <a:graphicData uri="http://schemas.openxmlformats.org/drawingml/2006/table">
            <a:tbl>
              <a:tblPr firstRow="1" bandRow="1">
                <a:tableStyleId>{5C22544A-7EE6-4342-B048-85BDC9FD1C3A}</a:tableStyleId>
              </a:tblPr>
              <a:tblGrid>
                <a:gridCol w="1053548"/>
                <a:gridCol w="2245484"/>
                <a:gridCol w="1913048"/>
                <a:gridCol w="1737360"/>
                <a:gridCol w="1737360"/>
              </a:tblGrid>
              <a:tr h="469210">
                <a:tc>
                  <a:txBody>
                    <a:bodyPr/>
                    <a:lstStyle/>
                    <a:p>
                      <a:endParaRPr lang="en-US" sz="1400" dirty="0"/>
                    </a:p>
                  </a:txBody>
                  <a:tcPr/>
                </a:tc>
                <a:tc>
                  <a:txBody>
                    <a:bodyPr/>
                    <a:lstStyle/>
                    <a:p>
                      <a:r>
                        <a:rPr lang="en-US" sz="1400" dirty="0" smtClean="0"/>
                        <a:t>Identify</a:t>
                      </a:r>
                      <a:endParaRPr lang="en-US" sz="1400" dirty="0"/>
                    </a:p>
                  </a:txBody>
                  <a:tcPr/>
                </a:tc>
                <a:tc>
                  <a:txBody>
                    <a:bodyPr/>
                    <a:lstStyle/>
                    <a:p>
                      <a:r>
                        <a:rPr lang="en-US" sz="1400" dirty="0" smtClean="0"/>
                        <a:t>Apply</a:t>
                      </a:r>
                      <a:endParaRPr lang="en-US" sz="1400" dirty="0"/>
                    </a:p>
                  </a:txBody>
                  <a:tcPr/>
                </a:tc>
                <a:tc>
                  <a:txBody>
                    <a:bodyPr/>
                    <a:lstStyle/>
                    <a:p>
                      <a:r>
                        <a:rPr lang="en-US" sz="1400" dirty="0" smtClean="0"/>
                        <a:t>Analyze</a:t>
                      </a:r>
                      <a:endParaRPr lang="en-US" sz="1400" dirty="0"/>
                    </a:p>
                  </a:txBody>
                  <a:tcPr/>
                </a:tc>
                <a:tc>
                  <a:txBody>
                    <a:bodyPr/>
                    <a:lstStyle/>
                    <a:p>
                      <a:r>
                        <a:rPr lang="en-US" sz="1400" dirty="0" smtClean="0"/>
                        <a:t>Evaluate</a:t>
                      </a:r>
                      <a:endParaRPr lang="en-US" sz="1400" dirty="0"/>
                    </a:p>
                  </a:txBody>
                  <a:tcPr/>
                </a:tc>
              </a:tr>
              <a:tr h="3831329">
                <a:tc>
                  <a:txBody>
                    <a:bodyPr/>
                    <a:lstStyle/>
                    <a:p>
                      <a:endParaRPr lang="en-US" sz="1400" dirty="0" smtClean="0"/>
                    </a:p>
                    <a:p>
                      <a:r>
                        <a:rPr lang="en-US" sz="1400" dirty="0" smtClean="0"/>
                        <a:t>Exemplary</a:t>
                      </a:r>
                      <a:endParaRPr lang="en-US" sz="1400" dirty="0"/>
                    </a:p>
                  </a:txBody>
                  <a:tcPr/>
                </a:tc>
                <a:tc>
                  <a:txBody>
                    <a:bodyPr/>
                    <a:lstStyle/>
                    <a:p>
                      <a:r>
                        <a:rPr lang="en-US" sz="1400" dirty="0" smtClean="0"/>
                        <a:t>Reflection</a:t>
                      </a:r>
                      <a:r>
                        <a:rPr lang="en-US" sz="1400" baseline="0" dirty="0" smtClean="0"/>
                        <a:t> demonstrated student’s knowledge by identifying and describing academic concepts that are connected to service-learning experience.</a:t>
                      </a:r>
                    </a:p>
                    <a:p>
                      <a:endParaRPr lang="en-US" sz="1400" baseline="0" dirty="0" smtClean="0"/>
                    </a:p>
                    <a:p>
                      <a:r>
                        <a:rPr lang="en-US" sz="1400" baseline="0" dirty="0" smtClean="0"/>
                        <a:t>For example:  “This experience reminded me of our discussion about…”</a:t>
                      </a:r>
                    </a:p>
                  </a:txBody>
                  <a:tcPr/>
                </a:tc>
                <a:tc>
                  <a:txBody>
                    <a:bodyPr/>
                    <a:lstStyle/>
                    <a:p>
                      <a:r>
                        <a:rPr lang="en-US" sz="1400" dirty="0" smtClean="0"/>
                        <a:t>Reflection demonstrated student’s ability to apply academic concepts in the context of his/her service experience.</a:t>
                      </a:r>
                    </a:p>
                    <a:p>
                      <a:endParaRPr lang="en-US" sz="1400" dirty="0" smtClean="0"/>
                    </a:p>
                    <a:p>
                      <a:r>
                        <a:rPr lang="en-US" sz="1400" dirty="0" smtClean="0"/>
                        <a:t>For example:  “This is</a:t>
                      </a:r>
                      <a:r>
                        <a:rPr lang="en-US" sz="1400" baseline="0" dirty="0" smtClean="0"/>
                        <a:t> how I see this theory/concept/model in action in my service-learning experience…”.</a:t>
                      </a:r>
                      <a:endParaRPr lang="en-US" sz="1400" dirty="0"/>
                    </a:p>
                  </a:txBody>
                  <a:tcPr/>
                </a:tc>
                <a:tc>
                  <a:txBody>
                    <a:bodyPr/>
                    <a:lstStyle/>
                    <a:p>
                      <a:r>
                        <a:rPr lang="en-US" sz="1400" dirty="0" smtClean="0"/>
                        <a:t>Reflection demonstrated student’s ability to analyze</a:t>
                      </a:r>
                      <a:r>
                        <a:rPr lang="en-US" sz="1400" baseline="0" dirty="0" smtClean="0"/>
                        <a:t> the relationship between the academic material and his/her service experience.</a:t>
                      </a:r>
                    </a:p>
                    <a:p>
                      <a:endParaRPr lang="en-US" sz="1400" baseline="0" dirty="0" smtClean="0"/>
                    </a:p>
                    <a:p>
                      <a:r>
                        <a:rPr lang="en-US" sz="1400" baseline="0" dirty="0" smtClean="0"/>
                        <a:t>For example:  It seems that the difference between this theory/concept/model and my experience are due to…”</a:t>
                      </a:r>
                      <a:endParaRPr lang="en-US" sz="1400" dirty="0"/>
                    </a:p>
                  </a:txBody>
                  <a:tcPr/>
                </a:tc>
                <a:tc>
                  <a:txBody>
                    <a:bodyPr/>
                    <a:lstStyle/>
                    <a:p>
                      <a:r>
                        <a:rPr lang="en-US" sz="1400" dirty="0" smtClean="0"/>
                        <a:t>Reflection demonstrated student’s ability to evaluate the relevance of</a:t>
                      </a:r>
                      <a:r>
                        <a:rPr lang="en-US" sz="1400" baseline="0" dirty="0" smtClean="0"/>
                        <a:t> the course material in the context of their service.</a:t>
                      </a:r>
                    </a:p>
                    <a:p>
                      <a:endParaRPr lang="en-US" sz="1400" baseline="0" dirty="0" smtClean="0"/>
                    </a:p>
                    <a:p>
                      <a:r>
                        <a:rPr lang="en-US" sz="1400" baseline="0" dirty="0" smtClean="0"/>
                        <a:t>For example: “The strengths/weakness of this theory in my service experience was. . .Given this evaluation, I would recommend.”</a:t>
                      </a:r>
                      <a:endParaRPr lang="en-US" sz="1400" dirty="0"/>
                    </a:p>
                  </a:txBody>
                  <a:tcPr/>
                </a:tc>
              </a:tr>
            </a:tbl>
          </a:graphicData>
        </a:graphic>
      </p:graphicFrame>
      <p:sp>
        <p:nvSpPr>
          <p:cNvPr id="4" name="Text Placeholder 3"/>
          <p:cNvSpPr>
            <a:spLocks noGrp="1"/>
          </p:cNvSpPr>
          <p:nvPr>
            <p:ph type="body" sz="half" idx="2"/>
          </p:nvPr>
        </p:nvSpPr>
        <p:spPr/>
        <p:txBody>
          <a:bodyPr/>
          <a:lstStyle/>
          <a:p>
            <a:r>
              <a:rPr lang="en-US" dirty="0" smtClean="0"/>
              <a:t>Using Bloom’s Taxonomy</a:t>
            </a:r>
            <a:endParaRPr lang="en-US" dirty="0"/>
          </a:p>
        </p:txBody>
      </p:sp>
      <p:sp>
        <p:nvSpPr>
          <p:cNvPr id="6" name="Rectangle 5"/>
          <p:cNvSpPr/>
          <p:nvPr/>
        </p:nvSpPr>
        <p:spPr>
          <a:xfrm>
            <a:off x="262128" y="6251739"/>
            <a:ext cx="8458200" cy="400110"/>
          </a:xfrm>
          <a:prstGeom prst="rect">
            <a:avLst/>
          </a:prstGeom>
        </p:spPr>
        <p:txBody>
          <a:bodyPr wrap="square">
            <a:spAutoFit/>
          </a:bodyPr>
          <a:lstStyle/>
          <a:p>
            <a:r>
              <a:rPr lang="en-US" sz="1000" i="1" dirty="0"/>
              <a:t>Adapted from Boise State’s Reflection:  Theory &amp; Practice Training http://servicelearning.boisestate.edu/faculty/files/2011/10/Reflection101Outline.pdf</a:t>
            </a:r>
            <a:endParaRPr lang="en-US" sz="1000" dirty="0"/>
          </a:p>
        </p:txBody>
      </p:sp>
    </p:spTree>
    <p:extLst>
      <p:ext uri="{BB962C8B-B14F-4D97-AF65-F5344CB8AC3E}">
        <p14:creationId xmlns:p14="http://schemas.microsoft.com/office/powerpoint/2010/main" val="3684047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Tools</a:t>
            </a:r>
            <a:endParaRPr lang="en-US" dirty="0"/>
          </a:p>
        </p:txBody>
      </p:sp>
      <p:sp>
        <p:nvSpPr>
          <p:cNvPr id="3" name="Content Placeholder 2"/>
          <p:cNvSpPr>
            <a:spLocks noGrp="1"/>
          </p:cNvSpPr>
          <p:nvPr>
            <p:ph idx="1"/>
          </p:nvPr>
        </p:nvSpPr>
        <p:spPr/>
        <p:txBody>
          <a:bodyPr/>
          <a:lstStyle/>
          <a:p>
            <a:r>
              <a:rPr lang="en-US" dirty="0" smtClean="0">
                <a:hlinkClick r:id="rId3"/>
              </a:rPr>
              <a:t>Civic Engagement VALUE Rubric AAC&amp;U</a:t>
            </a:r>
            <a:endParaRPr lang="en-US" dirty="0" smtClean="0"/>
          </a:p>
          <a:p>
            <a:endParaRPr lang="en-US" dirty="0">
              <a:hlinkClick r:id="rId4"/>
            </a:endParaRPr>
          </a:p>
          <a:p>
            <a:r>
              <a:rPr lang="en-US" dirty="0" smtClean="0">
                <a:hlinkClick r:id="rId4"/>
              </a:rPr>
              <a:t>Center for Civic Reflection</a:t>
            </a:r>
            <a:endParaRPr lang="en-US" dirty="0" smtClean="0"/>
          </a:p>
          <a:p>
            <a:endParaRPr lang="en-US" dirty="0"/>
          </a:p>
          <a:p>
            <a:r>
              <a:rPr lang="en-US" dirty="0" smtClean="0">
                <a:hlinkClick r:id="rId5"/>
              </a:rPr>
              <a:t>Student Reflection Blog Rubric</a:t>
            </a:r>
            <a:endParaRPr lang="en-US" dirty="0" smtClean="0"/>
          </a:p>
          <a:p>
            <a:pPr marL="0" indent="0">
              <a:buNone/>
            </a:pPr>
            <a:endParaRPr lang="en-US" dirty="0" smtClean="0"/>
          </a:p>
          <a:p>
            <a:r>
              <a:rPr lang="en-US" dirty="0" smtClean="0">
                <a:hlinkClick r:id="rId6"/>
              </a:rPr>
              <a:t>Office of Community Engagement Wiki</a:t>
            </a:r>
            <a:endParaRPr lang="en-US" dirty="0"/>
          </a:p>
        </p:txBody>
      </p:sp>
    </p:spTree>
    <p:extLst>
      <p:ext uri="{BB962C8B-B14F-4D97-AF65-F5344CB8AC3E}">
        <p14:creationId xmlns:p14="http://schemas.microsoft.com/office/powerpoint/2010/main" val="1907636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dirty="0"/>
              <a:t>Service-learning is a </a:t>
            </a:r>
            <a:r>
              <a:rPr lang="en-US" dirty="0">
                <a:solidFill>
                  <a:schemeClr val="accent1"/>
                </a:solidFill>
              </a:rPr>
              <a:t>credit-bearing educational experience </a:t>
            </a:r>
            <a:r>
              <a:rPr lang="en-US" dirty="0"/>
              <a:t>in which students participate in an </a:t>
            </a:r>
            <a:r>
              <a:rPr lang="en-US" dirty="0">
                <a:solidFill>
                  <a:schemeClr val="accent1"/>
                </a:solidFill>
              </a:rPr>
              <a:t>organized service </a:t>
            </a:r>
            <a:r>
              <a:rPr lang="en-US" dirty="0"/>
              <a:t>activity that meets </a:t>
            </a:r>
            <a:r>
              <a:rPr lang="en-US" dirty="0">
                <a:solidFill>
                  <a:schemeClr val="accent1"/>
                </a:solidFill>
              </a:rPr>
              <a:t>identified community needs</a:t>
            </a:r>
            <a:r>
              <a:rPr lang="en-US" dirty="0"/>
              <a:t>, and </a:t>
            </a:r>
            <a:r>
              <a:rPr lang="en-US" dirty="0">
                <a:solidFill>
                  <a:schemeClr val="accent1"/>
                </a:solidFill>
              </a:rPr>
              <a:t>reflect</a:t>
            </a:r>
            <a:r>
              <a:rPr lang="en-US" dirty="0"/>
              <a:t> on the service activity in such a way as to gain further understanding of course content, a broader appreciation of the discipline, and an enhanced sense of civic responsibility.</a:t>
            </a:r>
          </a:p>
          <a:p>
            <a:pPr marL="0" indent="0" algn="ctr">
              <a:buNone/>
            </a:pPr>
            <a:r>
              <a:rPr lang="en-US" sz="1100" dirty="0" err="1"/>
              <a:t>Bringle</a:t>
            </a:r>
            <a:r>
              <a:rPr lang="en-US" sz="1100" dirty="0"/>
              <a:t> &amp; Hatcher, 1996, p. 222</a:t>
            </a:r>
          </a:p>
          <a:p>
            <a:pPr marL="0" indent="0">
              <a:buNone/>
            </a:pPr>
            <a:endParaRPr lang="en-US" dirty="0"/>
          </a:p>
        </p:txBody>
      </p:sp>
    </p:spTree>
    <p:extLst>
      <p:ext uri="{BB962C8B-B14F-4D97-AF65-F5344CB8AC3E}">
        <p14:creationId xmlns:p14="http://schemas.microsoft.com/office/powerpoint/2010/main" val="3905774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gn="ctr">
              <a:buNone/>
            </a:pPr>
            <a:endParaRPr lang="en-US" dirty="0"/>
          </a:p>
          <a:p>
            <a:pPr marL="0" indent="0" algn="ctr">
              <a:buNone/>
            </a:pPr>
            <a:r>
              <a:rPr lang="en-US" sz="4400" dirty="0" smtClean="0"/>
              <a:t>“We don’t learn from experience.  We learn from reflecting on experience.”</a:t>
            </a:r>
          </a:p>
          <a:p>
            <a:pPr marL="0" indent="0" algn="ctr">
              <a:buNone/>
            </a:pPr>
            <a:endParaRPr lang="en-US" dirty="0"/>
          </a:p>
          <a:p>
            <a:pPr marL="0" indent="0" algn="ctr">
              <a:buNone/>
            </a:pPr>
            <a:r>
              <a:rPr lang="en-US" dirty="0" smtClean="0"/>
              <a:t>-John Dewey (Dewey, 1938 p. 13)</a:t>
            </a:r>
            <a:endParaRPr lang="en-US" dirty="0"/>
          </a:p>
        </p:txBody>
      </p:sp>
    </p:spTree>
    <p:extLst>
      <p:ext uri="{BB962C8B-B14F-4D97-AF65-F5344CB8AC3E}">
        <p14:creationId xmlns:p14="http://schemas.microsoft.com/office/powerpoint/2010/main" val="1322457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Kolb Learning Cycle</a:t>
            </a:r>
            <a:endParaRPr lang="en-US" dirty="0"/>
          </a:p>
        </p:txBody>
      </p:sp>
      <p:sp>
        <p:nvSpPr>
          <p:cNvPr id="3" name="Content Placeholder 2"/>
          <p:cNvSpPr>
            <a:spLocks noGrp="1"/>
          </p:cNvSpPr>
          <p:nvPr>
            <p:ph idx="1"/>
          </p:nvPr>
        </p:nvSpPr>
        <p:spPr>
          <a:xfrm>
            <a:off x="685800" y="6029807"/>
            <a:ext cx="8247888" cy="504825"/>
          </a:xfrm>
        </p:spPr>
        <p:txBody>
          <a:bodyPr>
            <a:normAutofit/>
          </a:bodyPr>
          <a:lstStyle/>
          <a:p>
            <a:pPr marL="0" indent="0">
              <a:buNone/>
            </a:pPr>
            <a:r>
              <a:rPr lang="en-US" sz="1400" dirty="0"/>
              <a:t>http://teaching.colostate.edu/guides/servicelearning/principles_whatis_kolb.cfm</a:t>
            </a:r>
          </a:p>
        </p:txBody>
      </p:sp>
      <p:sp>
        <p:nvSpPr>
          <p:cNvPr id="4" name="Text Placeholder 3"/>
          <p:cNvSpPr>
            <a:spLocks noGrp="1"/>
          </p:cNvSpPr>
          <p:nvPr>
            <p:ph type="body" sz="half" idx="2"/>
          </p:nvPr>
        </p:nvSpPr>
        <p:spPr/>
        <p:txBody>
          <a:bodyPr/>
          <a:lstStyle/>
          <a:p>
            <a:r>
              <a:rPr lang="en-US" dirty="0" smtClean="0"/>
              <a:t>Integration of Experience w/Curricular Knowledge</a:t>
            </a:r>
            <a:endParaRPr lang="en-US"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143000" y="1571624"/>
            <a:ext cx="685800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68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4Cs</a:t>
            </a:r>
            <a:endParaRPr lang="en-US" dirty="0"/>
          </a:p>
        </p:txBody>
      </p:sp>
      <p:sp>
        <p:nvSpPr>
          <p:cNvPr id="4" name="Text Placeholder 3"/>
          <p:cNvSpPr>
            <a:spLocks noGrp="1"/>
          </p:cNvSpPr>
          <p:nvPr>
            <p:ph type="body" sz="half" idx="2"/>
          </p:nvPr>
        </p:nvSpPr>
        <p:spPr/>
        <p:txBody>
          <a:bodyPr>
            <a:normAutofit fontScale="85000" lnSpcReduction="20000"/>
          </a:bodyPr>
          <a:lstStyle/>
          <a:p>
            <a:r>
              <a:rPr lang="en-US" dirty="0" smtClean="0"/>
              <a:t>Continuous</a:t>
            </a:r>
          </a:p>
          <a:p>
            <a:r>
              <a:rPr lang="en-US" dirty="0" smtClean="0"/>
              <a:t>Connected</a:t>
            </a:r>
          </a:p>
          <a:p>
            <a:r>
              <a:rPr lang="en-US" dirty="0" smtClean="0"/>
              <a:t>Challenging</a:t>
            </a:r>
          </a:p>
          <a:p>
            <a:r>
              <a:rPr lang="en-US" dirty="0" smtClean="0"/>
              <a:t>Contextualized</a:t>
            </a:r>
            <a:endParaRPr lang="en-US" dirty="0"/>
          </a:p>
        </p:txBody>
      </p:sp>
      <p:sp>
        <p:nvSpPr>
          <p:cNvPr id="5" name="Content Placeholder 2"/>
          <p:cNvSpPr txBox="1">
            <a:spLocks/>
          </p:cNvSpPr>
          <p:nvPr/>
        </p:nvSpPr>
        <p:spPr>
          <a:xfrm>
            <a:off x="152400" y="1752600"/>
            <a:ext cx="8686800" cy="47244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chemeClr val="accent1"/>
              </a:buClr>
              <a:buSzPct val="75000"/>
              <a:buFont typeface="Wingdings" pitchFamily="2" charset="2"/>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8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20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20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2000" kern="1200">
                <a:solidFill>
                  <a:schemeClr val="tx2"/>
                </a:solidFill>
                <a:latin typeface="+mn-lt"/>
                <a:ea typeface="+mn-ea"/>
                <a:cs typeface="+mn-cs"/>
              </a:defRPr>
            </a:lvl9pPr>
          </a:lstStyle>
          <a:p>
            <a:pPr marL="0" indent="0">
              <a:buFont typeface="Wingdings" pitchFamily="2" charset="2"/>
              <a:buNone/>
            </a:pPr>
            <a:r>
              <a:rPr lang="en-US" dirty="0" smtClean="0"/>
              <a:t>It should:</a:t>
            </a:r>
          </a:p>
          <a:p>
            <a:pPr marL="0" indent="0">
              <a:buFont typeface="Wingdings" pitchFamily="2" charset="2"/>
              <a:buNone/>
            </a:pPr>
            <a:endParaRPr lang="en-US" dirty="0" smtClean="0"/>
          </a:p>
          <a:p>
            <a:pPr marL="860425" lvl="3" indent="-342900"/>
            <a:r>
              <a:rPr lang="en-US" dirty="0" smtClean="0"/>
              <a:t>Provide students a variety of opportunities to reflect on thoughts, feelings, and curricular connections </a:t>
            </a:r>
            <a:r>
              <a:rPr lang="en-US" b="1" dirty="0" smtClean="0"/>
              <a:t>before</a:t>
            </a:r>
            <a:r>
              <a:rPr lang="en-US" dirty="0" smtClean="0"/>
              <a:t>, </a:t>
            </a:r>
            <a:r>
              <a:rPr lang="en-US" b="1" dirty="0" smtClean="0"/>
              <a:t>during</a:t>
            </a:r>
            <a:r>
              <a:rPr lang="en-US" dirty="0" smtClean="0"/>
              <a:t> and </a:t>
            </a:r>
            <a:r>
              <a:rPr lang="en-US" b="1" dirty="0" smtClean="0"/>
              <a:t>after</a:t>
            </a:r>
            <a:r>
              <a:rPr lang="en-US" dirty="0" smtClean="0"/>
              <a:t> the project.</a:t>
            </a:r>
          </a:p>
          <a:p>
            <a:pPr marL="860425" lvl="3" indent="-342900"/>
            <a:endParaRPr lang="en-US" sz="800" dirty="0" smtClean="0"/>
          </a:p>
          <a:p>
            <a:pPr marL="860425" lvl="3" indent="-342900"/>
            <a:r>
              <a:rPr lang="en-US" dirty="0" smtClean="0"/>
              <a:t>Examine the </a:t>
            </a:r>
            <a:r>
              <a:rPr lang="en-US" b="1" dirty="0" smtClean="0"/>
              <a:t>results</a:t>
            </a:r>
            <a:r>
              <a:rPr lang="en-US" dirty="0" smtClean="0"/>
              <a:t>, </a:t>
            </a:r>
            <a:r>
              <a:rPr lang="en-US" b="1" dirty="0" smtClean="0"/>
              <a:t>processes</a:t>
            </a:r>
            <a:r>
              <a:rPr lang="en-US" dirty="0" smtClean="0"/>
              <a:t> and </a:t>
            </a:r>
            <a:r>
              <a:rPr lang="en-US" b="1" dirty="0" smtClean="0"/>
              <a:t>relationships </a:t>
            </a:r>
            <a:r>
              <a:rPr lang="en-US" dirty="0" smtClean="0"/>
              <a:t>encountered in through the project</a:t>
            </a:r>
          </a:p>
          <a:p>
            <a:pPr marL="517525" lvl="3" indent="0">
              <a:buFont typeface="Arial" pitchFamily="34" charset="0"/>
              <a:buNone/>
            </a:pPr>
            <a:endParaRPr lang="en-US" sz="800" dirty="0" smtClean="0"/>
          </a:p>
          <a:p>
            <a:pPr marL="860425" lvl="3" indent="-342900"/>
            <a:r>
              <a:rPr lang="en-US" dirty="0" smtClean="0"/>
              <a:t>Help students consider the </a:t>
            </a:r>
            <a:r>
              <a:rPr lang="en-US" b="1" dirty="0" smtClean="0"/>
              <a:t>social</a:t>
            </a:r>
            <a:r>
              <a:rPr lang="en-US" dirty="0" smtClean="0"/>
              <a:t> and </a:t>
            </a:r>
            <a:r>
              <a:rPr lang="en-US" b="1" dirty="0" smtClean="0"/>
              <a:t>ethical dimensions </a:t>
            </a:r>
            <a:r>
              <a:rPr lang="en-US" dirty="0" smtClean="0"/>
              <a:t>of their project</a:t>
            </a:r>
          </a:p>
          <a:p>
            <a:pPr marL="517525" lvl="3" indent="0">
              <a:buFont typeface="Arial" pitchFamily="34" charset="0"/>
              <a:buNone/>
            </a:pPr>
            <a:endParaRPr lang="en-US" sz="800" dirty="0" smtClean="0"/>
          </a:p>
          <a:p>
            <a:pPr marL="860425" lvl="3" indent="-342900"/>
            <a:r>
              <a:rPr lang="en-US" dirty="0" smtClean="0"/>
              <a:t>Create </a:t>
            </a:r>
            <a:r>
              <a:rPr lang="en-US" b="1" dirty="0" smtClean="0"/>
              <a:t>clear connections </a:t>
            </a:r>
            <a:r>
              <a:rPr lang="en-US" dirty="0" smtClean="0"/>
              <a:t>between the service experience and academic curriculum</a:t>
            </a:r>
          </a:p>
          <a:p>
            <a:pPr marL="517525" lvl="3" indent="0">
              <a:buFont typeface="Arial" pitchFamily="34" charset="0"/>
              <a:buNone/>
            </a:pPr>
            <a:endParaRPr lang="en-US" dirty="0" smtClean="0"/>
          </a:p>
          <a:p>
            <a:pPr marL="517525" lvl="3" indent="0" algn="ctr">
              <a:buFont typeface="Arial" pitchFamily="34" charset="0"/>
              <a:buNone/>
            </a:pPr>
            <a:r>
              <a:rPr lang="en-US" dirty="0" smtClean="0">
                <a:solidFill>
                  <a:srgbClr val="002060"/>
                </a:solidFill>
              </a:rPr>
              <a:t>“To reflect in service-learning is to give careful consideration to the relationship between service, curriculum, self and community.”</a:t>
            </a:r>
          </a:p>
          <a:p>
            <a:pPr marL="517525" lvl="3" indent="0" algn="ctr">
              <a:buFont typeface="Arial" pitchFamily="34" charset="0"/>
              <a:buNone/>
            </a:pPr>
            <a:r>
              <a:rPr lang="en-US" sz="1100" dirty="0" smtClean="0">
                <a:solidFill>
                  <a:srgbClr val="002060"/>
                </a:solidFill>
              </a:rPr>
              <a:t>-</a:t>
            </a:r>
            <a:r>
              <a:rPr lang="en-US" sz="1100" i="1" dirty="0" smtClean="0">
                <a:solidFill>
                  <a:srgbClr val="002060"/>
                </a:solidFill>
              </a:rPr>
              <a:t>Making Time for Reflection</a:t>
            </a:r>
            <a:endParaRPr lang="en-US" sz="1100" dirty="0" smtClean="0">
              <a:solidFill>
                <a:srgbClr val="002060"/>
              </a:solidFill>
            </a:endParaRPr>
          </a:p>
          <a:p>
            <a:pPr marL="517525" lvl="3" indent="0">
              <a:buFont typeface="Arial" pitchFamily="34" charset="0"/>
              <a:buNone/>
            </a:pPr>
            <a:endParaRPr lang="en-US" dirty="0" smtClean="0"/>
          </a:p>
          <a:p>
            <a:pPr marL="517525" lvl="3" indent="0">
              <a:buFont typeface="Arial" pitchFamily="34" charset="0"/>
              <a:buNone/>
            </a:pPr>
            <a:endParaRPr lang="en-US" dirty="0" smtClean="0"/>
          </a:p>
          <a:p>
            <a:pPr marL="517525" lvl="3" indent="0">
              <a:buFont typeface="Arial" pitchFamily="34" charset="0"/>
              <a:buNone/>
            </a:pPr>
            <a:r>
              <a:rPr lang="en-US" sz="900" i="1" dirty="0" smtClean="0"/>
              <a:t>Service Learning 2000 Center</a:t>
            </a:r>
            <a:r>
              <a:rPr lang="en-US" sz="900" dirty="0" smtClean="0"/>
              <a:t>, 1998</a:t>
            </a:r>
            <a:endParaRPr lang="en-US" sz="900" i="1" dirty="0"/>
          </a:p>
        </p:txBody>
      </p:sp>
    </p:spTree>
    <p:extLst>
      <p:ext uri="{BB962C8B-B14F-4D97-AF65-F5344CB8AC3E}">
        <p14:creationId xmlns:p14="http://schemas.microsoft.com/office/powerpoint/2010/main" val="1538477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Reflection Models &amp; Tools</a:t>
            </a:r>
            <a:endParaRPr lang="en-US" dirty="0"/>
          </a:p>
        </p:txBody>
      </p:sp>
    </p:spTree>
    <p:extLst>
      <p:ext uri="{BB962C8B-B14F-4D97-AF65-F5344CB8AC3E}">
        <p14:creationId xmlns:p14="http://schemas.microsoft.com/office/powerpoint/2010/main" val="2974019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43137" cy="6889750"/>
          </a:xfrm>
          <a:prstGeom prst="rect">
            <a:avLst/>
          </a:prstGeom>
          <a:solidFill>
            <a:schemeClr val="tx1">
              <a:lumMod val="50000"/>
              <a:lumOff val="50000"/>
            </a:schemeClr>
          </a:solidFill>
          <a:ln>
            <a:noFill/>
          </a:ln>
          <a:effectLs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70" y="381000"/>
            <a:ext cx="2682875"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8600"/>
            <a:ext cx="4340225" cy="601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3137" y="-15875"/>
            <a:ext cx="334963"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8312" y="6250907"/>
            <a:ext cx="563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7168" y="2438400"/>
            <a:ext cx="1828800" cy="1815882"/>
          </a:xfrm>
          <a:prstGeom prst="rect">
            <a:avLst/>
          </a:prstGeom>
          <a:noFill/>
        </p:spPr>
        <p:txBody>
          <a:bodyPr wrap="square" rtlCol="0">
            <a:spAutoFit/>
          </a:bodyPr>
          <a:lstStyle/>
          <a:p>
            <a:r>
              <a:rPr lang="en-US" sz="2800" b="1" dirty="0" smtClean="0">
                <a:solidFill>
                  <a:srgbClr val="336699"/>
                </a:solidFill>
                <a:latin typeface="Arial Narrow" panose="020B0606020202030204" pitchFamily="34" charset="0"/>
              </a:rPr>
              <a:t>D</a:t>
            </a:r>
            <a:r>
              <a:rPr lang="en-US" sz="2800" b="1" dirty="0" smtClean="0">
                <a:latin typeface="Arial Narrow" panose="020B0606020202030204" pitchFamily="34" charset="0"/>
              </a:rPr>
              <a:t>escribe</a:t>
            </a:r>
          </a:p>
          <a:p>
            <a:r>
              <a:rPr lang="en-US" sz="2800" b="1" dirty="0" smtClean="0">
                <a:solidFill>
                  <a:srgbClr val="336699"/>
                </a:solidFill>
                <a:latin typeface="Arial Narrow" panose="020B0606020202030204" pitchFamily="34" charset="0"/>
              </a:rPr>
              <a:t>E</a:t>
            </a:r>
            <a:r>
              <a:rPr lang="en-US" sz="2800" b="1" dirty="0" smtClean="0">
                <a:latin typeface="Arial Narrow" panose="020B0606020202030204" pitchFamily="34" charset="0"/>
              </a:rPr>
              <a:t>xamine &amp;</a:t>
            </a:r>
          </a:p>
          <a:p>
            <a:r>
              <a:rPr lang="en-US" sz="2800" b="1" dirty="0" smtClean="0">
                <a:solidFill>
                  <a:srgbClr val="336699"/>
                </a:solidFill>
                <a:latin typeface="Arial Narrow" panose="020B0606020202030204" pitchFamily="34" charset="0"/>
              </a:rPr>
              <a:t>A</a:t>
            </a:r>
            <a:r>
              <a:rPr lang="en-US" sz="2800" b="1" dirty="0" smtClean="0">
                <a:latin typeface="Arial Narrow" panose="020B0606020202030204" pitchFamily="34" charset="0"/>
              </a:rPr>
              <a:t>rticulate</a:t>
            </a:r>
          </a:p>
          <a:p>
            <a:r>
              <a:rPr lang="en-US" sz="2800" b="1" dirty="0" smtClean="0">
                <a:solidFill>
                  <a:srgbClr val="336699"/>
                </a:solidFill>
                <a:latin typeface="Arial Narrow" panose="020B0606020202030204" pitchFamily="34" charset="0"/>
              </a:rPr>
              <a:t>L</a:t>
            </a:r>
            <a:r>
              <a:rPr lang="en-US" sz="2800" b="1" dirty="0" smtClean="0">
                <a:latin typeface="Arial Narrow" panose="020B0606020202030204" pitchFamily="34" charset="0"/>
              </a:rPr>
              <a:t>earning</a:t>
            </a:r>
            <a:endParaRPr lang="en-US" sz="2800" b="1" dirty="0">
              <a:latin typeface="Arial Narrow" panose="020B0606020202030204" pitchFamily="34" charset="0"/>
            </a:endParaRPr>
          </a:p>
        </p:txBody>
      </p:sp>
    </p:spTree>
    <p:extLst>
      <p:ext uri="{BB962C8B-B14F-4D97-AF65-F5344CB8AC3E}">
        <p14:creationId xmlns:p14="http://schemas.microsoft.com/office/powerpoint/2010/main" val="3041147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8" y="-46341"/>
            <a:ext cx="2075234"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6459" y="838200"/>
            <a:ext cx="1911485" cy="830997"/>
          </a:xfrm>
          <a:prstGeom prst="rect">
            <a:avLst/>
          </a:prstGeom>
          <a:noFill/>
        </p:spPr>
        <p:txBody>
          <a:bodyPr wrap="square" rtlCol="0">
            <a:spAutoFit/>
          </a:bodyPr>
          <a:lstStyle/>
          <a:p>
            <a:r>
              <a:rPr lang="en-US" sz="2400" dirty="0" smtClean="0">
                <a:latin typeface="Bookman Old Style" panose="02050604050505020204" pitchFamily="18" charset="0"/>
                <a:cs typeface="Aharoni" panose="02010803020104030203" pitchFamily="2" charset="-79"/>
              </a:rPr>
              <a:t>Bloom’s Taxonomy</a:t>
            </a:r>
            <a:endParaRPr lang="en-US" sz="2400" dirty="0">
              <a:latin typeface="Bookman Old Style" panose="02050604050505020204" pitchFamily="18" charset="0"/>
              <a:cs typeface="Aharoni" panose="02010803020104030203" pitchFamily="2" charset="-79"/>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76200"/>
            <a:ext cx="64008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668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Bloom’s Six Domains</a:t>
            </a:r>
            <a:endParaRPr lang="en-US" dirty="0"/>
          </a:p>
        </p:txBody>
      </p:sp>
      <p:sp>
        <p:nvSpPr>
          <p:cNvPr id="3" name="Content Placeholder 2"/>
          <p:cNvSpPr>
            <a:spLocks noGrp="1"/>
          </p:cNvSpPr>
          <p:nvPr>
            <p:ph idx="1"/>
          </p:nvPr>
        </p:nvSpPr>
        <p:spPr>
          <a:xfrm>
            <a:off x="457200" y="1600200"/>
            <a:ext cx="8247888" cy="4535424"/>
          </a:xfrm>
        </p:spPr>
        <p:txBody>
          <a:bodyPr>
            <a:normAutofit fontScale="85000" lnSpcReduction="20000"/>
          </a:bodyPr>
          <a:lstStyle/>
          <a:p>
            <a:r>
              <a:rPr lang="en-US" dirty="0" smtClean="0"/>
              <a:t>Knowledge</a:t>
            </a:r>
          </a:p>
          <a:p>
            <a:pPr lvl="1"/>
            <a:r>
              <a:rPr lang="en-US" sz="1800" dirty="0" smtClean="0"/>
              <a:t>Identify a theory/concept that relates to your service experience.</a:t>
            </a:r>
          </a:p>
          <a:p>
            <a:r>
              <a:rPr lang="en-US" dirty="0" smtClean="0"/>
              <a:t>Comprehension</a:t>
            </a:r>
          </a:p>
          <a:p>
            <a:pPr lvl="1"/>
            <a:r>
              <a:rPr lang="en-US" sz="1800" dirty="0" smtClean="0"/>
              <a:t>Explain how the previous reading relates to what you are experiencing at your service site.</a:t>
            </a:r>
          </a:p>
          <a:p>
            <a:r>
              <a:rPr lang="en-US" dirty="0" smtClean="0"/>
              <a:t>Application</a:t>
            </a:r>
          </a:p>
          <a:p>
            <a:pPr lvl="1"/>
            <a:r>
              <a:rPr lang="en-US" sz="1800" dirty="0" smtClean="0"/>
              <a:t>How did you see a theory/concept in action in your service experience?</a:t>
            </a:r>
            <a:endParaRPr lang="en-US" sz="1900" dirty="0" smtClean="0"/>
          </a:p>
          <a:p>
            <a:r>
              <a:rPr lang="en-US" dirty="0" smtClean="0"/>
              <a:t>Analysis</a:t>
            </a:r>
          </a:p>
          <a:p>
            <a:pPr lvl="1"/>
            <a:r>
              <a:rPr lang="en-US" sz="1800" dirty="0" smtClean="0"/>
              <a:t>What are some possible reasons for the differences between the course material and your service experience?</a:t>
            </a:r>
            <a:endParaRPr lang="en-US" sz="1900" dirty="0" smtClean="0"/>
          </a:p>
          <a:p>
            <a:r>
              <a:rPr lang="en-US" dirty="0" smtClean="0"/>
              <a:t>Synthesis</a:t>
            </a:r>
          </a:p>
          <a:p>
            <a:pPr lvl="1"/>
            <a:r>
              <a:rPr lang="en-US" sz="1800" dirty="0" smtClean="0"/>
              <a:t>What resources and strategies would you use to evaluate the effectiveness of this service project in meeting the needs of your community partner?</a:t>
            </a:r>
            <a:endParaRPr lang="en-US" sz="2100" dirty="0" smtClean="0"/>
          </a:p>
          <a:p>
            <a:r>
              <a:rPr lang="en-US" dirty="0" smtClean="0"/>
              <a:t>Evaluation</a:t>
            </a:r>
          </a:p>
          <a:p>
            <a:pPr lvl="1"/>
            <a:r>
              <a:rPr lang="en-US" sz="1800" dirty="0" smtClean="0"/>
              <a:t>What are the strengths and weaknesses of this theory/model/concept in the context of your service experience?  </a:t>
            </a:r>
            <a:endParaRPr lang="en-US" sz="2100" dirty="0"/>
          </a:p>
        </p:txBody>
      </p:sp>
      <p:sp>
        <p:nvSpPr>
          <p:cNvPr id="5" name="TextBox 4"/>
          <p:cNvSpPr txBox="1"/>
          <p:nvPr/>
        </p:nvSpPr>
        <p:spPr>
          <a:xfrm>
            <a:off x="546370" y="6248400"/>
            <a:ext cx="8229600" cy="369332"/>
          </a:xfrm>
          <a:prstGeom prst="rect">
            <a:avLst/>
          </a:prstGeom>
          <a:noFill/>
        </p:spPr>
        <p:txBody>
          <a:bodyPr wrap="square" rtlCol="0">
            <a:spAutoFit/>
          </a:bodyPr>
          <a:lstStyle/>
          <a:p>
            <a:r>
              <a:rPr lang="en-US" sz="900" i="1" dirty="0" smtClean="0"/>
              <a:t>Adapted from Boise State’s Reflection:  Theory &amp; Practice Training  </a:t>
            </a:r>
            <a:r>
              <a:rPr lang="en-US" sz="900" dirty="0" smtClean="0"/>
              <a:t>references </a:t>
            </a:r>
            <a:r>
              <a:rPr lang="en-US" sz="900" dirty="0" err="1" smtClean="0"/>
              <a:t>Krawthwohl</a:t>
            </a:r>
            <a:r>
              <a:rPr lang="en-US" sz="900" dirty="0" smtClean="0"/>
              <a:t>, D.R. (November 01, 2002).  A Revision of Bloom’s Taxonomy: An Overview. Theory into Practice, 41 (4), 212-218.</a:t>
            </a:r>
            <a:endParaRPr lang="en-US" sz="900" dirty="0"/>
          </a:p>
        </p:txBody>
      </p:sp>
    </p:spTree>
    <p:extLst>
      <p:ext uri="{BB962C8B-B14F-4D97-AF65-F5344CB8AC3E}">
        <p14:creationId xmlns:p14="http://schemas.microsoft.com/office/powerpoint/2010/main" val="25513571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32</TotalTime>
  <Words>928</Words>
  <Application>Microsoft Office PowerPoint</Application>
  <PresentationFormat>On-screen Show (4:3)</PresentationFormat>
  <Paragraphs>156</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Decatur</vt:lpstr>
      <vt:lpstr>Critical Reflection</vt:lpstr>
      <vt:lpstr>PowerPoint Presentation</vt:lpstr>
      <vt:lpstr>PowerPoint Presentation</vt:lpstr>
      <vt:lpstr>Kolb Learning Cycle</vt:lpstr>
      <vt:lpstr>Reflection’s 4Cs</vt:lpstr>
      <vt:lpstr>Reflection Models &amp; Tools</vt:lpstr>
      <vt:lpstr>PowerPoint Presentation</vt:lpstr>
      <vt:lpstr>PowerPoint Presentation</vt:lpstr>
      <vt:lpstr>Bloom’s Six Domains</vt:lpstr>
      <vt:lpstr>PowerPoint Presentation</vt:lpstr>
      <vt:lpstr>Reflection Techniques</vt:lpstr>
      <vt:lpstr>Planning Reflections</vt:lpstr>
      <vt:lpstr>Assessing/Evaluating Reflection</vt:lpstr>
      <vt:lpstr>Reflection Tools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Reflection</dc:title>
  <dc:creator>Molly Ayers</dc:creator>
  <cp:lastModifiedBy>NT2</cp:lastModifiedBy>
  <cp:revision>4</cp:revision>
  <cp:lastPrinted>2014-06-11T20:23:00Z</cp:lastPrinted>
  <dcterms:created xsi:type="dcterms:W3CDTF">2014-06-11T19:55:14Z</dcterms:created>
  <dcterms:modified xsi:type="dcterms:W3CDTF">2015-07-13T17:49:34Z</dcterms:modified>
</cp:coreProperties>
</file>