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681" r:id="rId2"/>
    <p:sldMasterId id="2147483693" r:id="rId3"/>
    <p:sldMasterId id="2147483717" r:id="rId4"/>
    <p:sldMasterId id="2147483705" r:id="rId5"/>
    <p:sldMasterId id="2147483660" r:id="rId6"/>
    <p:sldMasterId id="2147483661" r:id="rId7"/>
    <p:sldMasterId id="2147483665" r:id="rId8"/>
    <p:sldMasterId id="2147483667" r:id="rId9"/>
  </p:sldMasterIdLst>
  <p:notesMasterIdLst>
    <p:notesMasterId r:id="rId38"/>
  </p:notesMasterIdLst>
  <p:sldIdLst>
    <p:sldId id="256" r:id="rId10"/>
    <p:sldId id="257" r:id="rId11"/>
    <p:sldId id="260" r:id="rId12"/>
    <p:sldId id="270" r:id="rId13"/>
    <p:sldId id="261" r:id="rId14"/>
    <p:sldId id="262" r:id="rId15"/>
    <p:sldId id="263" r:id="rId16"/>
    <p:sldId id="264" r:id="rId17"/>
    <p:sldId id="281" r:id="rId18"/>
    <p:sldId id="282" r:id="rId19"/>
    <p:sldId id="283" r:id="rId20"/>
    <p:sldId id="267" r:id="rId21"/>
    <p:sldId id="268" r:id="rId22"/>
    <p:sldId id="269" r:id="rId23"/>
    <p:sldId id="288" r:id="rId24"/>
    <p:sldId id="273" r:id="rId25"/>
    <p:sldId id="272" r:id="rId26"/>
    <p:sldId id="289" r:id="rId27"/>
    <p:sldId id="291" r:id="rId28"/>
    <p:sldId id="287" r:id="rId29"/>
    <p:sldId id="274" r:id="rId30"/>
    <p:sldId id="275" r:id="rId31"/>
    <p:sldId id="284" r:id="rId32"/>
    <p:sldId id="276" r:id="rId33"/>
    <p:sldId id="285" r:id="rId34"/>
    <p:sldId id="277" r:id="rId35"/>
    <p:sldId id="286" r:id="rId36"/>
    <p:sldId id="27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4108"/>
    <a:srgbClr val="FBA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2585" autoAdjust="0"/>
  </p:normalViewPr>
  <p:slideViewPr>
    <p:cSldViewPr snapToGrid="0" showGuides="1">
      <p:cViewPr varScale="1">
        <p:scale>
          <a:sx n="118" d="100"/>
          <a:sy n="118" d="100"/>
        </p:scale>
        <p:origin x="936" y="200"/>
      </p:cViewPr>
      <p:guideLst>
        <p:guide orient="horz" pos="2016"/>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1" d="100"/>
          <a:sy n="71" d="100"/>
        </p:scale>
        <p:origin x="359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33381-D5EC-4D21-A7F9-702F6D8A70E8}" type="datetimeFigureOut">
              <a:rPr lang="en-US" smtClean="0"/>
              <a:t>11/6/19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54421-8559-4855-BDF8-EDF37536940C}" type="slidenum">
              <a:rPr lang="en-US" smtClean="0"/>
              <a:t>‹#›</a:t>
            </a:fld>
            <a:endParaRPr lang="en-US"/>
          </a:p>
        </p:txBody>
      </p:sp>
    </p:spTree>
    <p:extLst>
      <p:ext uri="{BB962C8B-B14F-4D97-AF65-F5344CB8AC3E}">
        <p14:creationId xmlns:p14="http://schemas.microsoft.com/office/powerpoint/2010/main" val="875782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54421-8559-4855-BDF8-EDF37536940C}" type="slidenum">
              <a:rPr lang="en-US" smtClean="0"/>
              <a:t>3</a:t>
            </a:fld>
            <a:endParaRPr lang="en-US"/>
          </a:p>
        </p:txBody>
      </p:sp>
    </p:spTree>
    <p:extLst>
      <p:ext uri="{BB962C8B-B14F-4D97-AF65-F5344CB8AC3E}">
        <p14:creationId xmlns:p14="http://schemas.microsoft.com/office/powerpoint/2010/main" val="1024036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54421-8559-4855-BDF8-EDF37536940C}" type="slidenum">
              <a:rPr lang="en-US" smtClean="0"/>
              <a:t>14</a:t>
            </a:fld>
            <a:endParaRPr lang="en-US"/>
          </a:p>
        </p:txBody>
      </p:sp>
    </p:spTree>
    <p:extLst>
      <p:ext uri="{BB962C8B-B14F-4D97-AF65-F5344CB8AC3E}">
        <p14:creationId xmlns:p14="http://schemas.microsoft.com/office/powerpoint/2010/main" val="280796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D54421-8559-4855-BDF8-EDF37536940C}" type="slidenum">
              <a:rPr lang="en-US" smtClean="0"/>
              <a:t>15</a:t>
            </a:fld>
            <a:endParaRPr lang="en-US"/>
          </a:p>
        </p:txBody>
      </p:sp>
    </p:spTree>
    <p:extLst>
      <p:ext uri="{BB962C8B-B14F-4D97-AF65-F5344CB8AC3E}">
        <p14:creationId xmlns:p14="http://schemas.microsoft.com/office/powerpoint/2010/main" val="101351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D54421-8559-4855-BDF8-EDF37536940C}" type="slidenum">
              <a:rPr lang="en-US" smtClean="0"/>
              <a:t>16</a:t>
            </a:fld>
            <a:endParaRPr lang="en-US"/>
          </a:p>
        </p:txBody>
      </p:sp>
    </p:spTree>
    <p:extLst>
      <p:ext uri="{BB962C8B-B14F-4D97-AF65-F5344CB8AC3E}">
        <p14:creationId xmlns:p14="http://schemas.microsoft.com/office/powerpoint/2010/main" val="366183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D54421-8559-4855-BDF8-EDF37536940C}" type="slidenum">
              <a:rPr lang="en-US" smtClean="0"/>
              <a:t>17</a:t>
            </a:fld>
            <a:endParaRPr lang="en-US"/>
          </a:p>
        </p:txBody>
      </p:sp>
    </p:spTree>
    <p:extLst>
      <p:ext uri="{BB962C8B-B14F-4D97-AF65-F5344CB8AC3E}">
        <p14:creationId xmlns:p14="http://schemas.microsoft.com/office/powerpoint/2010/main" val="415583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D54421-8559-4855-BDF8-EDF37536940C}" type="slidenum">
              <a:rPr lang="en-US" smtClean="0"/>
              <a:t>18</a:t>
            </a:fld>
            <a:endParaRPr lang="en-US"/>
          </a:p>
        </p:txBody>
      </p:sp>
    </p:spTree>
    <p:extLst>
      <p:ext uri="{BB962C8B-B14F-4D97-AF65-F5344CB8AC3E}">
        <p14:creationId xmlns:p14="http://schemas.microsoft.com/office/powerpoint/2010/main" val="182540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D54421-8559-4855-BDF8-EDF37536940C}" type="slidenum">
              <a:rPr lang="en-US" smtClean="0"/>
              <a:t>19</a:t>
            </a:fld>
            <a:endParaRPr lang="en-US"/>
          </a:p>
        </p:txBody>
      </p:sp>
    </p:spTree>
    <p:extLst>
      <p:ext uri="{BB962C8B-B14F-4D97-AF65-F5344CB8AC3E}">
        <p14:creationId xmlns:p14="http://schemas.microsoft.com/office/powerpoint/2010/main" val="2620379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D54421-8559-4855-BDF8-EDF37536940C}" type="slidenum">
              <a:rPr lang="en-US" smtClean="0"/>
              <a:t>20</a:t>
            </a:fld>
            <a:endParaRPr lang="en-US"/>
          </a:p>
        </p:txBody>
      </p:sp>
    </p:spTree>
    <p:extLst>
      <p:ext uri="{BB962C8B-B14F-4D97-AF65-F5344CB8AC3E}">
        <p14:creationId xmlns:p14="http://schemas.microsoft.com/office/powerpoint/2010/main" val="1984536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54421-8559-4855-BDF8-EDF37536940C}" type="slidenum">
              <a:rPr lang="en-US" smtClean="0"/>
              <a:t>21</a:t>
            </a:fld>
            <a:endParaRPr lang="en-US"/>
          </a:p>
        </p:txBody>
      </p:sp>
    </p:spTree>
    <p:extLst>
      <p:ext uri="{BB962C8B-B14F-4D97-AF65-F5344CB8AC3E}">
        <p14:creationId xmlns:p14="http://schemas.microsoft.com/office/powerpoint/2010/main" val="207132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54421-8559-4855-BDF8-EDF37536940C}" type="slidenum">
              <a:rPr lang="en-US" smtClean="0"/>
              <a:t>22</a:t>
            </a:fld>
            <a:endParaRPr lang="en-US"/>
          </a:p>
        </p:txBody>
      </p:sp>
    </p:spTree>
    <p:extLst>
      <p:ext uri="{BB962C8B-B14F-4D97-AF65-F5344CB8AC3E}">
        <p14:creationId xmlns:p14="http://schemas.microsoft.com/office/powerpoint/2010/main" val="280324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54421-8559-4855-BDF8-EDF37536940C}" type="slidenum">
              <a:rPr lang="en-US" smtClean="0"/>
              <a:t>23</a:t>
            </a:fld>
            <a:endParaRPr lang="en-US"/>
          </a:p>
        </p:txBody>
      </p:sp>
    </p:spTree>
    <p:extLst>
      <p:ext uri="{BB962C8B-B14F-4D97-AF65-F5344CB8AC3E}">
        <p14:creationId xmlns:p14="http://schemas.microsoft.com/office/powerpoint/2010/main" val="35870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54421-8559-4855-BDF8-EDF37536940C}" type="slidenum">
              <a:rPr lang="en-US" smtClean="0"/>
              <a:t>4</a:t>
            </a:fld>
            <a:endParaRPr lang="en-US"/>
          </a:p>
        </p:txBody>
      </p:sp>
    </p:spTree>
    <p:extLst>
      <p:ext uri="{BB962C8B-B14F-4D97-AF65-F5344CB8AC3E}">
        <p14:creationId xmlns:p14="http://schemas.microsoft.com/office/powerpoint/2010/main" val="3932035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54421-8559-4855-BDF8-EDF37536940C}" type="slidenum">
              <a:rPr lang="en-US" smtClean="0"/>
              <a:t>24</a:t>
            </a:fld>
            <a:endParaRPr lang="en-US"/>
          </a:p>
        </p:txBody>
      </p:sp>
    </p:spTree>
    <p:extLst>
      <p:ext uri="{BB962C8B-B14F-4D97-AF65-F5344CB8AC3E}">
        <p14:creationId xmlns:p14="http://schemas.microsoft.com/office/powerpoint/2010/main" val="3691010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54421-8559-4855-BDF8-EDF37536940C}" type="slidenum">
              <a:rPr lang="en-US" smtClean="0"/>
              <a:t>25</a:t>
            </a:fld>
            <a:endParaRPr lang="en-US"/>
          </a:p>
        </p:txBody>
      </p:sp>
    </p:spTree>
    <p:extLst>
      <p:ext uri="{BB962C8B-B14F-4D97-AF65-F5344CB8AC3E}">
        <p14:creationId xmlns:p14="http://schemas.microsoft.com/office/powerpoint/2010/main" val="1463167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54421-8559-4855-BDF8-EDF37536940C}" type="slidenum">
              <a:rPr lang="en-US" smtClean="0"/>
              <a:t>26</a:t>
            </a:fld>
            <a:endParaRPr lang="en-US"/>
          </a:p>
        </p:txBody>
      </p:sp>
    </p:spTree>
    <p:extLst>
      <p:ext uri="{BB962C8B-B14F-4D97-AF65-F5344CB8AC3E}">
        <p14:creationId xmlns:p14="http://schemas.microsoft.com/office/powerpoint/2010/main" val="916820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54421-8559-4855-BDF8-EDF37536940C}" type="slidenum">
              <a:rPr lang="en-US" smtClean="0"/>
              <a:t>27</a:t>
            </a:fld>
            <a:endParaRPr lang="en-US"/>
          </a:p>
        </p:txBody>
      </p:sp>
    </p:spTree>
    <p:extLst>
      <p:ext uri="{BB962C8B-B14F-4D97-AF65-F5344CB8AC3E}">
        <p14:creationId xmlns:p14="http://schemas.microsoft.com/office/powerpoint/2010/main" val="362506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ABD54421-8559-4855-BDF8-EDF37536940C}" type="slidenum">
              <a:rPr lang="en-US" smtClean="0"/>
              <a:t>7</a:t>
            </a:fld>
            <a:endParaRPr lang="en-US"/>
          </a:p>
        </p:txBody>
      </p:sp>
    </p:spTree>
    <p:extLst>
      <p:ext uri="{BB962C8B-B14F-4D97-AF65-F5344CB8AC3E}">
        <p14:creationId xmlns:p14="http://schemas.microsoft.com/office/powerpoint/2010/main" val="3679815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54421-8559-4855-BDF8-EDF37536940C}" type="slidenum">
              <a:rPr lang="en-US" smtClean="0"/>
              <a:t>8</a:t>
            </a:fld>
            <a:endParaRPr lang="en-US"/>
          </a:p>
        </p:txBody>
      </p:sp>
    </p:spTree>
    <p:extLst>
      <p:ext uri="{BB962C8B-B14F-4D97-AF65-F5344CB8AC3E}">
        <p14:creationId xmlns:p14="http://schemas.microsoft.com/office/powerpoint/2010/main" val="257352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SLIDE</a:t>
            </a:r>
          </a:p>
        </p:txBody>
      </p:sp>
      <p:sp>
        <p:nvSpPr>
          <p:cNvPr id="4" name="Slide Number Placeholder 3"/>
          <p:cNvSpPr>
            <a:spLocks noGrp="1"/>
          </p:cNvSpPr>
          <p:nvPr>
            <p:ph type="sldNum" sz="quarter" idx="10"/>
          </p:nvPr>
        </p:nvSpPr>
        <p:spPr/>
        <p:txBody>
          <a:bodyPr/>
          <a:lstStyle/>
          <a:p>
            <a:fld id="{ABD54421-8559-4855-BDF8-EDF37536940C}" type="slidenum">
              <a:rPr lang="en-US" smtClean="0"/>
              <a:t>9</a:t>
            </a:fld>
            <a:endParaRPr lang="en-US"/>
          </a:p>
        </p:txBody>
      </p:sp>
    </p:spTree>
    <p:extLst>
      <p:ext uri="{BB962C8B-B14F-4D97-AF65-F5344CB8AC3E}">
        <p14:creationId xmlns:p14="http://schemas.microsoft.com/office/powerpoint/2010/main" val="121566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54421-8559-4855-BDF8-EDF37536940C}" type="slidenum">
              <a:rPr lang="en-US" smtClean="0"/>
              <a:t>10</a:t>
            </a:fld>
            <a:endParaRPr lang="en-US"/>
          </a:p>
        </p:txBody>
      </p:sp>
    </p:spTree>
    <p:extLst>
      <p:ext uri="{BB962C8B-B14F-4D97-AF65-F5344CB8AC3E}">
        <p14:creationId xmlns:p14="http://schemas.microsoft.com/office/powerpoint/2010/main" val="182914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fornian FB" panose="0207040306080B030204" pitchFamily="18" charset="0"/>
            </a:endParaRPr>
          </a:p>
        </p:txBody>
      </p:sp>
      <p:sp>
        <p:nvSpPr>
          <p:cNvPr id="4" name="Slide Number Placeholder 3"/>
          <p:cNvSpPr>
            <a:spLocks noGrp="1"/>
          </p:cNvSpPr>
          <p:nvPr>
            <p:ph type="sldNum" sz="quarter" idx="10"/>
          </p:nvPr>
        </p:nvSpPr>
        <p:spPr/>
        <p:txBody>
          <a:bodyPr/>
          <a:lstStyle/>
          <a:p>
            <a:fld id="{ABD54421-8559-4855-BDF8-EDF37536940C}" type="slidenum">
              <a:rPr lang="en-US" smtClean="0"/>
              <a:t>11</a:t>
            </a:fld>
            <a:endParaRPr lang="en-US"/>
          </a:p>
        </p:txBody>
      </p:sp>
    </p:spTree>
    <p:extLst>
      <p:ext uri="{BB962C8B-B14F-4D97-AF65-F5344CB8AC3E}">
        <p14:creationId xmlns:p14="http://schemas.microsoft.com/office/powerpoint/2010/main" val="2641121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ABD54421-8559-4855-BDF8-EDF37536940C}" type="slidenum">
              <a:rPr lang="en-US" smtClean="0"/>
              <a:t>12</a:t>
            </a:fld>
            <a:endParaRPr lang="en-US"/>
          </a:p>
        </p:txBody>
      </p:sp>
    </p:spTree>
    <p:extLst>
      <p:ext uri="{BB962C8B-B14F-4D97-AF65-F5344CB8AC3E}">
        <p14:creationId xmlns:p14="http://schemas.microsoft.com/office/powerpoint/2010/main" val="111834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54421-8559-4855-BDF8-EDF37536940C}" type="slidenum">
              <a:rPr lang="en-US" smtClean="0"/>
              <a:t>13</a:t>
            </a:fld>
            <a:endParaRPr lang="en-US"/>
          </a:p>
        </p:txBody>
      </p:sp>
    </p:spTree>
    <p:extLst>
      <p:ext uri="{BB962C8B-B14F-4D97-AF65-F5344CB8AC3E}">
        <p14:creationId xmlns:p14="http://schemas.microsoft.com/office/powerpoint/2010/main" val="1435946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CC1D4-2B87-46AA-830B-D5DA00A918E5}" type="datetimeFigureOut">
              <a:rPr lang="en-US" smtClean="0"/>
              <a:t>11/6/19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F424A8-8638-46AC-9ADB-2B51C6C4B59F}" type="slidenum">
              <a:rPr lang="en-US" smtClean="0"/>
              <a:t>‹#›</a:t>
            </a:fld>
            <a:endParaRPr lang="en-US"/>
          </a:p>
        </p:txBody>
      </p:sp>
    </p:spTree>
    <p:extLst>
      <p:ext uri="{BB962C8B-B14F-4D97-AF65-F5344CB8AC3E}">
        <p14:creationId xmlns:p14="http://schemas.microsoft.com/office/powerpoint/2010/main" val="218754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2CC1D4-2B87-46AA-830B-D5DA00A918E5}"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424A8-8638-46AC-9ADB-2B51C6C4B59F}" type="slidenum">
              <a:rPr lang="en-US" smtClean="0"/>
              <a:t>‹#›</a:t>
            </a:fld>
            <a:endParaRPr lang="en-US"/>
          </a:p>
        </p:txBody>
      </p:sp>
    </p:spTree>
    <p:extLst>
      <p:ext uri="{BB962C8B-B14F-4D97-AF65-F5344CB8AC3E}">
        <p14:creationId xmlns:p14="http://schemas.microsoft.com/office/powerpoint/2010/main" val="1632565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C2CC1D4-2B87-46AA-830B-D5DA00A918E5}"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424A8-8638-46AC-9ADB-2B51C6C4B59F}" type="slidenum">
              <a:rPr lang="en-US" smtClean="0"/>
              <a:t>‹#›</a:t>
            </a:fld>
            <a:endParaRPr lang="en-US"/>
          </a:p>
        </p:txBody>
      </p:sp>
    </p:spTree>
    <p:extLst>
      <p:ext uri="{BB962C8B-B14F-4D97-AF65-F5344CB8AC3E}">
        <p14:creationId xmlns:p14="http://schemas.microsoft.com/office/powerpoint/2010/main" val="1603878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74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6ACD8E6-03AF-4DB3-A90D-A02F9DF290AC}"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BBCA6-569D-4ED9-BA5F-FC8B4A896D18}" type="slidenum">
              <a:rPr lang="en-US" smtClean="0"/>
              <a:t>‹#›</a:t>
            </a:fld>
            <a:endParaRPr lang="en-US"/>
          </a:p>
        </p:txBody>
      </p:sp>
    </p:spTree>
    <p:extLst>
      <p:ext uri="{BB962C8B-B14F-4D97-AF65-F5344CB8AC3E}">
        <p14:creationId xmlns:p14="http://schemas.microsoft.com/office/powerpoint/2010/main" val="227298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6ACD8E6-03AF-4DB3-A90D-A02F9DF290AC}" type="datetimeFigureOut">
              <a:rPr lang="en-US" smtClean="0"/>
              <a:t>11/6/19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D9BBCA6-569D-4ED9-BA5F-FC8B4A896D18}" type="slidenum">
              <a:rPr lang="en-US" smtClean="0"/>
              <a:t>‹#›</a:t>
            </a:fld>
            <a:endParaRPr lang="en-US"/>
          </a:p>
        </p:txBody>
      </p:sp>
    </p:spTree>
    <p:extLst>
      <p:ext uri="{BB962C8B-B14F-4D97-AF65-F5344CB8AC3E}">
        <p14:creationId xmlns:p14="http://schemas.microsoft.com/office/powerpoint/2010/main" val="274565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6ACD8E6-03AF-4DB3-A90D-A02F9DF290AC}"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BBCA6-569D-4ED9-BA5F-FC8B4A896D18}" type="slidenum">
              <a:rPr lang="en-US" smtClean="0"/>
              <a:t>‹#›</a:t>
            </a:fld>
            <a:endParaRPr lang="en-US"/>
          </a:p>
        </p:txBody>
      </p:sp>
    </p:spTree>
    <p:extLst>
      <p:ext uri="{BB962C8B-B14F-4D97-AF65-F5344CB8AC3E}">
        <p14:creationId xmlns:p14="http://schemas.microsoft.com/office/powerpoint/2010/main" val="3661001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6ACD8E6-03AF-4DB3-A90D-A02F9DF290AC}"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BBCA6-569D-4ED9-BA5F-FC8B4A896D18}" type="slidenum">
              <a:rPr lang="en-US" smtClean="0"/>
              <a:t>‹#›</a:t>
            </a:fld>
            <a:endParaRPr lang="en-US"/>
          </a:p>
        </p:txBody>
      </p:sp>
    </p:spTree>
    <p:extLst>
      <p:ext uri="{BB962C8B-B14F-4D97-AF65-F5344CB8AC3E}">
        <p14:creationId xmlns:p14="http://schemas.microsoft.com/office/powerpoint/2010/main" val="1587820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6ACD8E6-03AF-4DB3-A90D-A02F9DF290AC}" type="datetimeFigureOut">
              <a:rPr lang="en-US" smtClean="0"/>
              <a:t>11/6/19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BBCA6-569D-4ED9-BA5F-FC8B4A896D18}" type="slidenum">
              <a:rPr lang="en-US" smtClean="0"/>
              <a:t>‹#›</a:t>
            </a:fld>
            <a:endParaRPr lang="en-US"/>
          </a:p>
        </p:txBody>
      </p:sp>
    </p:spTree>
    <p:extLst>
      <p:ext uri="{BB962C8B-B14F-4D97-AF65-F5344CB8AC3E}">
        <p14:creationId xmlns:p14="http://schemas.microsoft.com/office/powerpoint/2010/main" val="148656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6ACD8E6-03AF-4DB3-A90D-A02F9DF290AC}" type="datetimeFigureOut">
              <a:rPr lang="en-US" smtClean="0"/>
              <a:t>11/6/19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D9BBCA6-569D-4ED9-BA5F-FC8B4A896D18}" type="slidenum">
              <a:rPr lang="en-US" smtClean="0"/>
              <a:t>‹#›</a:t>
            </a:fld>
            <a:endParaRPr lang="en-US"/>
          </a:p>
        </p:txBody>
      </p:sp>
    </p:spTree>
    <p:extLst>
      <p:ext uri="{BB962C8B-B14F-4D97-AF65-F5344CB8AC3E}">
        <p14:creationId xmlns:p14="http://schemas.microsoft.com/office/powerpoint/2010/main" val="3007610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6ACD8E6-03AF-4DB3-A90D-A02F9DF290AC}" type="datetimeFigureOut">
              <a:rPr lang="en-US" smtClean="0"/>
              <a:t>11/6/19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D9BBCA6-569D-4ED9-BA5F-FC8B4A896D18}" type="slidenum">
              <a:rPr lang="en-US" smtClean="0"/>
              <a:t>‹#›</a:t>
            </a:fld>
            <a:endParaRPr lang="en-US"/>
          </a:p>
        </p:txBody>
      </p:sp>
    </p:spTree>
    <p:extLst>
      <p:ext uri="{BB962C8B-B14F-4D97-AF65-F5344CB8AC3E}">
        <p14:creationId xmlns:p14="http://schemas.microsoft.com/office/powerpoint/2010/main" val="92898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2CC1D4-2B87-46AA-830B-D5DA00A918E5}"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424A8-8638-46AC-9ADB-2B51C6C4B59F}" type="slidenum">
              <a:rPr lang="en-US" smtClean="0"/>
              <a:t>‹#›</a:t>
            </a:fld>
            <a:endParaRPr lang="en-US"/>
          </a:p>
        </p:txBody>
      </p:sp>
    </p:spTree>
    <p:extLst>
      <p:ext uri="{BB962C8B-B14F-4D97-AF65-F5344CB8AC3E}">
        <p14:creationId xmlns:p14="http://schemas.microsoft.com/office/powerpoint/2010/main" val="2734042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6ACD8E6-03AF-4DB3-A90D-A02F9DF290AC}" type="datetimeFigureOut">
              <a:rPr lang="en-US" smtClean="0"/>
              <a:t>11/6/19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BBCA6-569D-4ED9-BA5F-FC8B4A896D18}" type="slidenum">
              <a:rPr lang="en-US" smtClean="0"/>
              <a:t>‹#›</a:t>
            </a:fld>
            <a:endParaRPr lang="en-US"/>
          </a:p>
        </p:txBody>
      </p:sp>
    </p:spTree>
    <p:extLst>
      <p:ext uri="{BB962C8B-B14F-4D97-AF65-F5344CB8AC3E}">
        <p14:creationId xmlns:p14="http://schemas.microsoft.com/office/powerpoint/2010/main" val="3289823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6ACD8E6-03AF-4DB3-A90D-A02F9DF290AC}" type="datetimeFigureOut">
              <a:rPr lang="en-US" smtClean="0"/>
              <a:t>11/6/19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BBCA6-569D-4ED9-BA5F-FC8B4A896D18}" type="slidenum">
              <a:rPr lang="en-US" smtClean="0"/>
              <a:t>‹#›</a:t>
            </a:fld>
            <a:endParaRPr lang="en-US"/>
          </a:p>
        </p:txBody>
      </p:sp>
    </p:spTree>
    <p:extLst>
      <p:ext uri="{BB962C8B-B14F-4D97-AF65-F5344CB8AC3E}">
        <p14:creationId xmlns:p14="http://schemas.microsoft.com/office/powerpoint/2010/main" val="3095075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6ACD8E6-03AF-4DB3-A90D-A02F9DF290AC}"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BBCA6-569D-4ED9-BA5F-FC8B4A896D18}" type="slidenum">
              <a:rPr lang="en-US" smtClean="0"/>
              <a:t>‹#›</a:t>
            </a:fld>
            <a:endParaRPr lang="en-US"/>
          </a:p>
        </p:txBody>
      </p:sp>
    </p:spTree>
    <p:extLst>
      <p:ext uri="{BB962C8B-B14F-4D97-AF65-F5344CB8AC3E}">
        <p14:creationId xmlns:p14="http://schemas.microsoft.com/office/powerpoint/2010/main" val="3584504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6ACD8E6-03AF-4DB3-A90D-A02F9DF290AC}"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BBCA6-569D-4ED9-BA5F-FC8B4A896D18}" type="slidenum">
              <a:rPr lang="en-US" smtClean="0"/>
              <a:t>‹#›</a:t>
            </a:fld>
            <a:endParaRPr lang="en-US"/>
          </a:p>
        </p:txBody>
      </p:sp>
    </p:spTree>
    <p:extLst>
      <p:ext uri="{BB962C8B-B14F-4D97-AF65-F5344CB8AC3E}">
        <p14:creationId xmlns:p14="http://schemas.microsoft.com/office/powerpoint/2010/main" val="733822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858717-B505-474D-9051-60BCE32356B1}"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C09F45A-A1E8-43C8-9403-D8A4F53E9928}" type="slidenum">
              <a:rPr lang="en-US" smtClean="0"/>
              <a:t>‹#›</a:t>
            </a:fld>
            <a:endParaRPr lang="en-US"/>
          </a:p>
        </p:txBody>
      </p:sp>
    </p:spTree>
    <p:extLst>
      <p:ext uri="{BB962C8B-B14F-4D97-AF65-F5344CB8AC3E}">
        <p14:creationId xmlns:p14="http://schemas.microsoft.com/office/powerpoint/2010/main" val="1436401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858717-B505-474D-9051-60BCE32356B1}"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C09F45A-A1E8-43C8-9403-D8A4F53E9928}" type="slidenum">
              <a:rPr lang="en-US" smtClean="0"/>
              <a:t>‹#›</a:t>
            </a:fld>
            <a:endParaRPr lang="en-US"/>
          </a:p>
        </p:txBody>
      </p:sp>
    </p:spTree>
    <p:extLst>
      <p:ext uri="{BB962C8B-B14F-4D97-AF65-F5344CB8AC3E}">
        <p14:creationId xmlns:p14="http://schemas.microsoft.com/office/powerpoint/2010/main" val="2172750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858717-B505-474D-9051-60BCE32356B1}"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C09F45A-A1E8-43C8-9403-D8A4F53E9928}" type="slidenum">
              <a:rPr lang="en-US" smtClean="0"/>
              <a:t>‹#›</a:t>
            </a:fld>
            <a:endParaRPr lang="en-US"/>
          </a:p>
        </p:txBody>
      </p:sp>
    </p:spTree>
    <p:extLst>
      <p:ext uri="{BB962C8B-B14F-4D97-AF65-F5344CB8AC3E}">
        <p14:creationId xmlns:p14="http://schemas.microsoft.com/office/powerpoint/2010/main" val="739180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F858717-B505-474D-9051-60BCE32356B1}" type="datetimeFigureOut">
              <a:rPr lang="en-US" smtClean="0"/>
              <a:t>11/6/19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C09F45A-A1E8-43C8-9403-D8A4F53E9928}" type="slidenum">
              <a:rPr lang="en-US" smtClean="0"/>
              <a:t>‹#›</a:t>
            </a:fld>
            <a:endParaRPr lang="en-US"/>
          </a:p>
        </p:txBody>
      </p:sp>
    </p:spTree>
    <p:extLst>
      <p:ext uri="{BB962C8B-B14F-4D97-AF65-F5344CB8AC3E}">
        <p14:creationId xmlns:p14="http://schemas.microsoft.com/office/powerpoint/2010/main" val="2517925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F858717-B505-474D-9051-60BCE32356B1}" type="datetimeFigureOut">
              <a:rPr lang="en-US" smtClean="0"/>
              <a:t>11/6/19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C09F45A-A1E8-43C8-9403-D8A4F53E9928}" type="slidenum">
              <a:rPr lang="en-US" smtClean="0"/>
              <a:t>‹#›</a:t>
            </a:fld>
            <a:endParaRPr lang="en-US"/>
          </a:p>
        </p:txBody>
      </p:sp>
    </p:spTree>
    <p:extLst>
      <p:ext uri="{BB962C8B-B14F-4D97-AF65-F5344CB8AC3E}">
        <p14:creationId xmlns:p14="http://schemas.microsoft.com/office/powerpoint/2010/main" val="219285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F858717-B505-474D-9051-60BCE32356B1}" type="datetimeFigureOut">
              <a:rPr lang="en-US" smtClean="0"/>
              <a:t>11/6/19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C09F45A-A1E8-43C8-9403-D8A4F53E9928}" type="slidenum">
              <a:rPr lang="en-US" smtClean="0"/>
              <a:t>‹#›</a:t>
            </a:fld>
            <a:endParaRPr lang="en-US"/>
          </a:p>
        </p:txBody>
      </p:sp>
    </p:spTree>
    <p:extLst>
      <p:ext uri="{BB962C8B-B14F-4D97-AF65-F5344CB8AC3E}">
        <p14:creationId xmlns:p14="http://schemas.microsoft.com/office/powerpoint/2010/main" val="225074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2CC1D4-2B87-46AA-830B-D5DA00A918E5}"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424A8-8638-46AC-9ADB-2B51C6C4B59F}" type="slidenum">
              <a:rPr lang="en-US" smtClean="0"/>
              <a:t>‹#›</a:t>
            </a:fld>
            <a:endParaRPr lang="en-US"/>
          </a:p>
        </p:txBody>
      </p:sp>
    </p:spTree>
    <p:extLst>
      <p:ext uri="{BB962C8B-B14F-4D97-AF65-F5344CB8AC3E}">
        <p14:creationId xmlns:p14="http://schemas.microsoft.com/office/powerpoint/2010/main" val="1386215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F858717-B505-474D-9051-60BCE32356B1}" type="datetimeFigureOut">
              <a:rPr lang="en-US" smtClean="0"/>
              <a:t>11/6/19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C09F45A-A1E8-43C8-9403-D8A4F53E9928}" type="slidenum">
              <a:rPr lang="en-US" smtClean="0"/>
              <a:t>‹#›</a:t>
            </a:fld>
            <a:endParaRPr lang="en-US"/>
          </a:p>
        </p:txBody>
      </p:sp>
    </p:spTree>
    <p:extLst>
      <p:ext uri="{BB962C8B-B14F-4D97-AF65-F5344CB8AC3E}">
        <p14:creationId xmlns:p14="http://schemas.microsoft.com/office/powerpoint/2010/main" val="3419025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F858717-B505-474D-9051-60BCE32356B1}" type="datetimeFigureOut">
              <a:rPr lang="en-US" smtClean="0"/>
              <a:t>11/6/19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C09F45A-A1E8-43C8-9403-D8A4F53E9928}" type="slidenum">
              <a:rPr lang="en-US" smtClean="0"/>
              <a:t>‹#›</a:t>
            </a:fld>
            <a:endParaRPr lang="en-US"/>
          </a:p>
        </p:txBody>
      </p:sp>
    </p:spTree>
    <p:extLst>
      <p:ext uri="{BB962C8B-B14F-4D97-AF65-F5344CB8AC3E}">
        <p14:creationId xmlns:p14="http://schemas.microsoft.com/office/powerpoint/2010/main" val="1202961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F858717-B505-474D-9051-60BCE32356B1}" type="datetimeFigureOut">
              <a:rPr lang="en-US" smtClean="0"/>
              <a:t>11/6/19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C09F45A-A1E8-43C8-9403-D8A4F53E9928}" type="slidenum">
              <a:rPr lang="en-US" smtClean="0"/>
              <a:t>‹#›</a:t>
            </a:fld>
            <a:endParaRPr lang="en-US"/>
          </a:p>
        </p:txBody>
      </p:sp>
    </p:spTree>
    <p:extLst>
      <p:ext uri="{BB962C8B-B14F-4D97-AF65-F5344CB8AC3E}">
        <p14:creationId xmlns:p14="http://schemas.microsoft.com/office/powerpoint/2010/main" val="3547233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858717-B505-474D-9051-60BCE32356B1}"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C09F45A-A1E8-43C8-9403-D8A4F53E9928}" type="slidenum">
              <a:rPr lang="en-US" smtClean="0"/>
              <a:t>‹#›</a:t>
            </a:fld>
            <a:endParaRPr lang="en-US"/>
          </a:p>
        </p:txBody>
      </p:sp>
    </p:spTree>
    <p:extLst>
      <p:ext uri="{BB962C8B-B14F-4D97-AF65-F5344CB8AC3E}">
        <p14:creationId xmlns:p14="http://schemas.microsoft.com/office/powerpoint/2010/main" val="3068017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858717-B505-474D-9051-60BCE32356B1}"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C09F45A-A1E8-43C8-9403-D8A4F53E9928}" type="slidenum">
              <a:rPr lang="en-US" smtClean="0"/>
              <a:t>‹#›</a:t>
            </a:fld>
            <a:endParaRPr lang="en-US"/>
          </a:p>
        </p:txBody>
      </p:sp>
    </p:spTree>
    <p:extLst>
      <p:ext uri="{BB962C8B-B14F-4D97-AF65-F5344CB8AC3E}">
        <p14:creationId xmlns:p14="http://schemas.microsoft.com/office/powerpoint/2010/main" val="2655782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865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85241CF-794B-45A7-9E01-286011191276}"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78304-940E-40FB-926A-CA003D2A9A96}" type="slidenum">
              <a:rPr lang="en-US" smtClean="0"/>
              <a:t>‹#›</a:t>
            </a:fld>
            <a:endParaRPr lang="en-US"/>
          </a:p>
        </p:txBody>
      </p:sp>
    </p:spTree>
    <p:extLst>
      <p:ext uri="{BB962C8B-B14F-4D97-AF65-F5344CB8AC3E}">
        <p14:creationId xmlns:p14="http://schemas.microsoft.com/office/powerpoint/2010/main" val="2780587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85241CF-794B-45A7-9E01-286011191276}"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78304-940E-40FB-926A-CA003D2A9A96}" type="slidenum">
              <a:rPr lang="en-US" smtClean="0"/>
              <a:t>‹#›</a:t>
            </a:fld>
            <a:endParaRPr lang="en-US"/>
          </a:p>
        </p:txBody>
      </p:sp>
    </p:spTree>
    <p:extLst>
      <p:ext uri="{BB962C8B-B14F-4D97-AF65-F5344CB8AC3E}">
        <p14:creationId xmlns:p14="http://schemas.microsoft.com/office/powerpoint/2010/main" val="529012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85241CF-794B-45A7-9E01-286011191276}"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78304-940E-40FB-926A-CA003D2A9A96}" type="slidenum">
              <a:rPr lang="en-US" smtClean="0"/>
              <a:t>‹#›</a:t>
            </a:fld>
            <a:endParaRPr lang="en-US"/>
          </a:p>
        </p:txBody>
      </p:sp>
    </p:spTree>
    <p:extLst>
      <p:ext uri="{BB962C8B-B14F-4D97-AF65-F5344CB8AC3E}">
        <p14:creationId xmlns:p14="http://schemas.microsoft.com/office/powerpoint/2010/main" val="3842054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85241CF-794B-45A7-9E01-286011191276}" type="datetimeFigureOut">
              <a:rPr lang="en-US" smtClean="0"/>
              <a:t>11/6/19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78304-940E-40FB-926A-CA003D2A9A96}" type="slidenum">
              <a:rPr lang="en-US" smtClean="0"/>
              <a:t>‹#›</a:t>
            </a:fld>
            <a:endParaRPr lang="en-US"/>
          </a:p>
        </p:txBody>
      </p:sp>
    </p:spTree>
    <p:extLst>
      <p:ext uri="{BB962C8B-B14F-4D97-AF65-F5344CB8AC3E}">
        <p14:creationId xmlns:p14="http://schemas.microsoft.com/office/powerpoint/2010/main" val="29598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2CC1D4-2B87-46AA-830B-D5DA00A918E5}"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424A8-8638-46AC-9ADB-2B51C6C4B59F}" type="slidenum">
              <a:rPr lang="en-US" smtClean="0"/>
              <a:t>‹#›</a:t>
            </a:fld>
            <a:endParaRPr lang="en-US"/>
          </a:p>
        </p:txBody>
      </p:sp>
    </p:spTree>
    <p:extLst>
      <p:ext uri="{BB962C8B-B14F-4D97-AF65-F5344CB8AC3E}">
        <p14:creationId xmlns:p14="http://schemas.microsoft.com/office/powerpoint/2010/main" val="5672053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85241CF-794B-45A7-9E01-286011191276}" type="datetimeFigureOut">
              <a:rPr lang="en-US" smtClean="0"/>
              <a:t>11/6/19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AE78304-940E-40FB-926A-CA003D2A9A96}" type="slidenum">
              <a:rPr lang="en-US" smtClean="0"/>
              <a:t>‹#›</a:t>
            </a:fld>
            <a:endParaRPr lang="en-US"/>
          </a:p>
        </p:txBody>
      </p:sp>
    </p:spTree>
    <p:extLst>
      <p:ext uri="{BB962C8B-B14F-4D97-AF65-F5344CB8AC3E}">
        <p14:creationId xmlns:p14="http://schemas.microsoft.com/office/powerpoint/2010/main" val="219947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85241CF-794B-45A7-9E01-286011191276}" type="datetimeFigureOut">
              <a:rPr lang="en-US" smtClean="0"/>
              <a:t>11/6/19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AE78304-940E-40FB-926A-CA003D2A9A96}" type="slidenum">
              <a:rPr lang="en-US" smtClean="0"/>
              <a:t>‹#›</a:t>
            </a:fld>
            <a:endParaRPr lang="en-US"/>
          </a:p>
        </p:txBody>
      </p:sp>
    </p:spTree>
    <p:extLst>
      <p:ext uri="{BB962C8B-B14F-4D97-AF65-F5344CB8AC3E}">
        <p14:creationId xmlns:p14="http://schemas.microsoft.com/office/powerpoint/2010/main" val="19067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85241CF-794B-45A7-9E01-286011191276}" type="datetimeFigureOut">
              <a:rPr lang="en-US" smtClean="0"/>
              <a:t>11/6/19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AE78304-940E-40FB-926A-CA003D2A9A96}" type="slidenum">
              <a:rPr lang="en-US" smtClean="0"/>
              <a:t>‹#›</a:t>
            </a:fld>
            <a:endParaRPr lang="en-US"/>
          </a:p>
        </p:txBody>
      </p:sp>
    </p:spTree>
    <p:extLst>
      <p:ext uri="{BB962C8B-B14F-4D97-AF65-F5344CB8AC3E}">
        <p14:creationId xmlns:p14="http://schemas.microsoft.com/office/powerpoint/2010/main" val="3852146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85241CF-794B-45A7-9E01-286011191276}" type="datetimeFigureOut">
              <a:rPr lang="en-US" smtClean="0"/>
              <a:t>11/6/19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78304-940E-40FB-926A-CA003D2A9A96}" type="slidenum">
              <a:rPr lang="en-US" smtClean="0"/>
              <a:t>‹#›</a:t>
            </a:fld>
            <a:endParaRPr lang="en-US"/>
          </a:p>
        </p:txBody>
      </p:sp>
    </p:spTree>
    <p:extLst>
      <p:ext uri="{BB962C8B-B14F-4D97-AF65-F5344CB8AC3E}">
        <p14:creationId xmlns:p14="http://schemas.microsoft.com/office/powerpoint/2010/main" val="702990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85241CF-794B-45A7-9E01-286011191276}" type="datetimeFigureOut">
              <a:rPr lang="en-US" smtClean="0"/>
              <a:t>11/6/19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78304-940E-40FB-926A-CA003D2A9A96}" type="slidenum">
              <a:rPr lang="en-US" smtClean="0"/>
              <a:t>‹#›</a:t>
            </a:fld>
            <a:endParaRPr lang="en-US"/>
          </a:p>
        </p:txBody>
      </p:sp>
    </p:spTree>
    <p:extLst>
      <p:ext uri="{BB962C8B-B14F-4D97-AF65-F5344CB8AC3E}">
        <p14:creationId xmlns:p14="http://schemas.microsoft.com/office/powerpoint/2010/main" val="36489250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85241CF-794B-45A7-9E01-286011191276}"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78304-940E-40FB-926A-CA003D2A9A96}" type="slidenum">
              <a:rPr lang="en-US" smtClean="0"/>
              <a:t>‹#›</a:t>
            </a:fld>
            <a:endParaRPr lang="en-US"/>
          </a:p>
        </p:txBody>
      </p:sp>
    </p:spTree>
    <p:extLst>
      <p:ext uri="{BB962C8B-B14F-4D97-AF65-F5344CB8AC3E}">
        <p14:creationId xmlns:p14="http://schemas.microsoft.com/office/powerpoint/2010/main" val="967192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85241CF-794B-45A7-9E01-286011191276}"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78304-940E-40FB-926A-CA003D2A9A96}" type="slidenum">
              <a:rPr lang="en-US" smtClean="0"/>
              <a:t>‹#›</a:t>
            </a:fld>
            <a:endParaRPr lang="en-US"/>
          </a:p>
        </p:txBody>
      </p:sp>
    </p:spTree>
    <p:extLst>
      <p:ext uri="{BB962C8B-B14F-4D97-AF65-F5344CB8AC3E}">
        <p14:creationId xmlns:p14="http://schemas.microsoft.com/office/powerpoint/2010/main" val="4010865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76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A228097-8470-4320-9647-EF2DD297C7DE}"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9218991-67C6-4598-B424-7914F4C74A38}" type="slidenum">
              <a:rPr lang="en-US" smtClean="0"/>
              <a:t>‹#›</a:t>
            </a:fld>
            <a:endParaRPr lang="en-US"/>
          </a:p>
        </p:txBody>
      </p:sp>
    </p:spTree>
    <p:extLst>
      <p:ext uri="{BB962C8B-B14F-4D97-AF65-F5344CB8AC3E}">
        <p14:creationId xmlns:p14="http://schemas.microsoft.com/office/powerpoint/2010/main" val="799191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A228097-8470-4320-9647-EF2DD297C7DE}"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9218991-67C6-4598-B424-7914F4C74A38}" type="slidenum">
              <a:rPr lang="en-US" smtClean="0"/>
              <a:t>‹#›</a:t>
            </a:fld>
            <a:endParaRPr lang="en-US"/>
          </a:p>
        </p:txBody>
      </p:sp>
    </p:spTree>
    <p:extLst>
      <p:ext uri="{BB962C8B-B14F-4D97-AF65-F5344CB8AC3E}">
        <p14:creationId xmlns:p14="http://schemas.microsoft.com/office/powerpoint/2010/main" val="362448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2CC1D4-2B87-46AA-830B-D5DA00A918E5}"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424A8-8638-46AC-9ADB-2B51C6C4B59F}" type="slidenum">
              <a:rPr lang="en-US" smtClean="0"/>
              <a:t>‹#›</a:t>
            </a:fld>
            <a:endParaRPr lang="en-US"/>
          </a:p>
        </p:txBody>
      </p:sp>
    </p:spTree>
    <p:extLst>
      <p:ext uri="{BB962C8B-B14F-4D97-AF65-F5344CB8AC3E}">
        <p14:creationId xmlns:p14="http://schemas.microsoft.com/office/powerpoint/2010/main" val="6485750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A228097-8470-4320-9647-EF2DD297C7DE}"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9218991-67C6-4598-B424-7914F4C74A38}" type="slidenum">
              <a:rPr lang="en-US" smtClean="0"/>
              <a:t>‹#›</a:t>
            </a:fld>
            <a:endParaRPr lang="en-US"/>
          </a:p>
        </p:txBody>
      </p:sp>
    </p:spTree>
    <p:extLst>
      <p:ext uri="{BB962C8B-B14F-4D97-AF65-F5344CB8AC3E}">
        <p14:creationId xmlns:p14="http://schemas.microsoft.com/office/powerpoint/2010/main" val="33825807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A228097-8470-4320-9647-EF2DD297C7DE}" type="datetimeFigureOut">
              <a:rPr lang="en-US" smtClean="0"/>
              <a:t>11/6/19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9218991-67C6-4598-B424-7914F4C74A38}" type="slidenum">
              <a:rPr lang="en-US" smtClean="0"/>
              <a:t>‹#›</a:t>
            </a:fld>
            <a:endParaRPr lang="en-US"/>
          </a:p>
        </p:txBody>
      </p:sp>
    </p:spTree>
    <p:extLst>
      <p:ext uri="{BB962C8B-B14F-4D97-AF65-F5344CB8AC3E}">
        <p14:creationId xmlns:p14="http://schemas.microsoft.com/office/powerpoint/2010/main" val="10106438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A228097-8470-4320-9647-EF2DD297C7DE}" type="datetimeFigureOut">
              <a:rPr lang="en-US" smtClean="0"/>
              <a:t>11/6/19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9218991-67C6-4598-B424-7914F4C74A38}" type="slidenum">
              <a:rPr lang="en-US" smtClean="0"/>
              <a:t>‹#›</a:t>
            </a:fld>
            <a:endParaRPr lang="en-US"/>
          </a:p>
        </p:txBody>
      </p:sp>
    </p:spTree>
    <p:extLst>
      <p:ext uri="{BB962C8B-B14F-4D97-AF65-F5344CB8AC3E}">
        <p14:creationId xmlns:p14="http://schemas.microsoft.com/office/powerpoint/2010/main" val="4007806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A228097-8470-4320-9647-EF2DD297C7DE}" type="datetimeFigureOut">
              <a:rPr lang="en-US" smtClean="0"/>
              <a:t>11/6/19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9218991-67C6-4598-B424-7914F4C74A38}" type="slidenum">
              <a:rPr lang="en-US" smtClean="0"/>
              <a:t>‹#›</a:t>
            </a:fld>
            <a:endParaRPr lang="en-US"/>
          </a:p>
        </p:txBody>
      </p:sp>
    </p:spTree>
    <p:extLst>
      <p:ext uri="{BB962C8B-B14F-4D97-AF65-F5344CB8AC3E}">
        <p14:creationId xmlns:p14="http://schemas.microsoft.com/office/powerpoint/2010/main" val="1268106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A228097-8470-4320-9647-EF2DD297C7DE}" type="datetimeFigureOut">
              <a:rPr lang="en-US" smtClean="0"/>
              <a:t>11/6/19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9218991-67C6-4598-B424-7914F4C74A38}" type="slidenum">
              <a:rPr lang="en-US" smtClean="0"/>
              <a:t>‹#›</a:t>
            </a:fld>
            <a:endParaRPr lang="en-US"/>
          </a:p>
        </p:txBody>
      </p:sp>
    </p:spTree>
    <p:extLst>
      <p:ext uri="{BB962C8B-B14F-4D97-AF65-F5344CB8AC3E}">
        <p14:creationId xmlns:p14="http://schemas.microsoft.com/office/powerpoint/2010/main" val="41132870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A228097-8470-4320-9647-EF2DD297C7DE}" type="datetimeFigureOut">
              <a:rPr lang="en-US" smtClean="0"/>
              <a:t>11/6/19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9218991-67C6-4598-B424-7914F4C74A38}" type="slidenum">
              <a:rPr lang="en-US" smtClean="0"/>
              <a:t>‹#›</a:t>
            </a:fld>
            <a:endParaRPr lang="en-US"/>
          </a:p>
        </p:txBody>
      </p:sp>
    </p:spTree>
    <p:extLst>
      <p:ext uri="{BB962C8B-B14F-4D97-AF65-F5344CB8AC3E}">
        <p14:creationId xmlns:p14="http://schemas.microsoft.com/office/powerpoint/2010/main" val="6006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A228097-8470-4320-9647-EF2DD297C7DE}" type="datetimeFigureOut">
              <a:rPr lang="en-US" smtClean="0"/>
              <a:t>11/6/19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9218991-67C6-4598-B424-7914F4C74A38}" type="slidenum">
              <a:rPr lang="en-US" smtClean="0"/>
              <a:t>‹#›</a:t>
            </a:fld>
            <a:endParaRPr lang="en-US"/>
          </a:p>
        </p:txBody>
      </p:sp>
    </p:spTree>
    <p:extLst>
      <p:ext uri="{BB962C8B-B14F-4D97-AF65-F5344CB8AC3E}">
        <p14:creationId xmlns:p14="http://schemas.microsoft.com/office/powerpoint/2010/main" val="26762763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A228097-8470-4320-9647-EF2DD297C7DE}"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9218991-67C6-4598-B424-7914F4C74A38}" type="slidenum">
              <a:rPr lang="en-US" smtClean="0"/>
              <a:t>‹#›</a:t>
            </a:fld>
            <a:endParaRPr lang="en-US"/>
          </a:p>
        </p:txBody>
      </p:sp>
    </p:spTree>
    <p:extLst>
      <p:ext uri="{BB962C8B-B14F-4D97-AF65-F5344CB8AC3E}">
        <p14:creationId xmlns:p14="http://schemas.microsoft.com/office/powerpoint/2010/main" val="8438724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A228097-8470-4320-9647-EF2DD297C7DE}" type="datetimeFigureOut">
              <a:rPr lang="en-US" smtClean="0"/>
              <a:t>11/6/19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9218991-67C6-4598-B424-7914F4C74A38}" type="slidenum">
              <a:rPr lang="en-US" smtClean="0"/>
              <a:t>‹#›</a:t>
            </a:fld>
            <a:endParaRPr lang="en-US"/>
          </a:p>
        </p:txBody>
      </p:sp>
    </p:spTree>
    <p:extLst>
      <p:ext uri="{BB962C8B-B14F-4D97-AF65-F5344CB8AC3E}">
        <p14:creationId xmlns:p14="http://schemas.microsoft.com/office/powerpoint/2010/main" val="16894629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11"/>
          <p:cNvSpPr>
            <a:spLocks noGrp="1"/>
          </p:cNvSpPr>
          <p:nvPr>
            <p:ph sz="quarter" idx="10" hasCustomPrompt="1"/>
          </p:nvPr>
        </p:nvSpPr>
        <p:spPr>
          <a:xfrm>
            <a:off x="669768" y="2743200"/>
            <a:ext cx="8088313" cy="1087120"/>
          </a:xfrm>
          <a:prstGeom prst="rect">
            <a:avLst/>
          </a:prstGeom>
        </p:spPr>
        <p:txBody>
          <a:bodyPr/>
          <a:lstStyle>
            <a:lvl1pPr marL="0" indent="0">
              <a:buNone/>
              <a:defRPr sz="7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sz="2400"/>
            </a:lvl4pPr>
          </a:lstStyle>
          <a:p>
            <a:pPr lvl="0"/>
            <a:r>
              <a:rPr lang="en-US" dirty="0" err="1"/>
              <a:t>Lipsem</a:t>
            </a:r>
            <a:r>
              <a:rPr lang="en-US" dirty="0"/>
              <a:t> Lorem</a:t>
            </a:r>
          </a:p>
          <a:p>
            <a:pPr lvl="0"/>
            <a:endParaRPr lang="en-US" dirty="0"/>
          </a:p>
        </p:txBody>
      </p:sp>
      <p:sp>
        <p:nvSpPr>
          <p:cNvPr id="9" name="Content Placeholder 15"/>
          <p:cNvSpPr>
            <a:spLocks noGrp="1"/>
          </p:cNvSpPr>
          <p:nvPr>
            <p:ph sz="quarter" idx="11" hasCustomPrompt="1"/>
          </p:nvPr>
        </p:nvSpPr>
        <p:spPr>
          <a:xfrm>
            <a:off x="740888" y="3817996"/>
            <a:ext cx="6878320" cy="947014"/>
          </a:xfrm>
          <a:prstGeom prst="rect">
            <a:avLst/>
          </a:prstGeom>
        </p:spPr>
        <p:txBody>
          <a:bodyPr/>
          <a:lstStyle>
            <a:lvl1pPr marL="0" indent="0">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Curabitur</a:t>
            </a:r>
            <a:r>
              <a:rPr lang="en-US" dirty="0"/>
              <a:t> </a:t>
            </a:r>
            <a:r>
              <a:rPr lang="en-US" dirty="0" err="1"/>
              <a:t>arcu</a:t>
            </a:r>
            <a:r>
              <a:rPr lang="en-US" dirty="0"/>
              <a:t> </a:t>
            </a:r>
            <a:r>
              <a:rPr lang="en-US" dirty="0" err="1"/>
              <a:t>erat</a:t>
            </a:r>
            <a:r>
              <a:rPr lang="en-US" dirty="0"/>
              <a:t>, </a:t>
            </a:r>
            <a:r>
              <a:rPr lang="en-US" dirty="0" err="1"/>
              <a:t>accumsan</a:t>
            </a:r>
            <a:r>
              <a:rPr lang="en-US" dirty="0"/>
              <a:t> id </a:t>
            </a:r>
            <a:r>
              <a:rPr lang="en-US" dirty="0" err="1"/>
              <a:t>imperdiet</a:t>
            </a:r>
            <a:r>
              <a:rPr lang="en-US" dirty="0"/>
              <a:t> et, </a:t>
            </a:r>
            <a:r>
              <a:rPr lang="en-US" dirty="0" err="1"/>
              <a:t>porttitor</a:t>
            </a:r>
            <a:r>
              <a:rPr lang="en-US" dirty="0"/>
              <a:t> at sem. </a:t>
            </a:r>
            <a:r>
              <a:rPr lang="en-US" dirty="0" err="1"/>
              <a:t>Donec</a:t>
            </a:r>
            <a:r>
              <a:rPr lang="en-US" dirty="0"/>
              <a:t> </a:t>
            </a:r>
            <a:r>
              <a:rPr lang="en-US" dirty="0" err="1"/>
              <a:t>sollicitudin</a:t>
            </a:r>
            <a:r>
              <a:rPr lang="en-US" dirty="0"/>
              <a:t> </a:t>
            </a:r>
            <a:r>
              <a:rPr lang="en-US" dirty="0" err="1"/>
              <a:t>molestie</a:t>
            </a:r>
            <a:r>
              <a:rPr lang="en-US" dirty="0"/>
              <a:t> </a:t>
            </a:r>
            <a:r>
              <a:rPr lang="en-US" dirty="0" err="1"/>
              <a:t>malesuada</a:t>
            </a:r>
            <a:endParaRPr lang="en-US" dirty="0"/>
          </a:p>
        </p:txBody>
      </p:sp>
    </p:spTree>
    <p:extLst>
      <p:ext uri="{BB962C8B-B14F-4D97-AF65-F5344CB8AC3E}">
        <p14:creationId xmlns:p14="http://schemas.microsoft.com/office/powerpoint/2010/main" val="222805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2CC1D4-2B87-46AA-830B-D5DA00A918E5}" type="datetimeFigureOut">
              <a:rPr lang="en-US" smtClean="0"/>
              <a:t>11/6/19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F424A8-8638-46AC-9ADB-2B51C6C4B59F}" type="slidenum">
              <a:rPr lang="en-US" smtClean="0"/>
              <a:t>‹#›</a:t>
            </a:fld>
            <a:endParaRPr lang="en-US"/>
          </a:p>
        </p:txBody>
      </p:sp>
    </p:spTree>
    <p:extLst>
      <p:ext uri="{BB962C8B-B14F-4D97-AF65-F5344CB8AC3E}">
        <p14:creationId xmlns:p14="http://schemas.microsoft.com/office/powerpoint/2010/main" val="10494244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Content Placeholder 11"/>
          <p:cNvSpPr>
            <a:spLocks noGrp="1"/>
          </p:cNvSpPr>
          <p:nvPr>
            <p:ph sz="quarter" idx="10" hasCustomPrompt="1"/>
          </p:nvPr>
        </p:nvSpPr>
        <p:spPr>
          <a:xfrm>
            <a:off x="669768" y="2743200"/>
            <a:ext cx="8088313" cy="1087120"/>
          </a:xfrm>
          <a:prstGeom prst="rect">
            <a:avLst/>
          </a:prstGeom>
        </p:spPr>
        <p:txBody>
          <a:bodyPr/>
          <a:lstStyle>
            <a:lvl1pPr marL="0" indent="0">
              <a:buNone/>
              <a:defRPr sz="7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sz="2400"/>
            </a:lvl4pPr>
          </a:lstStyle>
          <a:p>
            <a:pPr lvl="0"/>
            <a:r>
              <a:rPr lang="en-US" dirty="0" err="1"/>
              <a:t>Lipsem</a:t>
            </a:r>
            <a:r>
              <a:rPr lang="en-US" dirty="0"/>
              <a:t> Lorem</a:t>
            </a:r>
          </a:p>
          <a:p>
            <a:pPr lvl="0"/>
            <a:endParaRPr lang="en-US" dirty="0"/>
          </a:p>
        </p:txBody>
      </p:sp>
      <p:sp>
        <p:nvSpPr>
          <p:cNvPr id="16" name="Content Placeholder 15"/>
          <p:cNvSpPr>
            <a:spLocks noGrp="1"/>
          </p:cNvSpPr>
          <p:nvPr>
            <p:ph sz="quarter" idx="11" hasCustomPrompt="1"/>
          </p:nvPr>
        </p:nvSpPr>
        <p:spPr>
          <a:xfrm>
            <a:off x="740888" y="3817996"/>
            <a:ext cx="6878320" cy="947014"/>
          </a:xfrm>
          <a:prstGeom prst="rect">
            <a:avLst/>
          </a:prstGeom>
        </p:spPr>
        <p:txBody>
          <a:bodyPr/>
          <a:lstStyle>
            <a:lvl1pPr marL="0" indent="0">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Curabitur</a:t>
            </a:r>
            <a:r>
              <a:rPr lang="en-US" dirty="0"/>
              <a:t> </a:t>
            </a:r>
            <a:r>
              <a:rPr lang="en-US" dirty="0" err="1"/>
              <a:t>arcu</a:t>
            </a:r>
            <a:r>
              <a:rPr lang="en-US" dirty="0"/>
              <a:t> </a:t>
            </a:r>
            <a:r>
              <a:rPr lang="en-US" dirty="0" err="1"/>
              <a:t>erat</a:t>
            </a:r>
            <a:r>
              <a:rPr lang="en-US" dirty="0"/>
              <a:t>, </a:t>
            </a:r>
            <a:r>
              <a:rPr lang="en-US" dirty="0" err="1"/>
              <a:t>accumsan</a:t>
            </a:r>
            <a:r>
              <a:rPr lang="en-US" dirty="0"/>
              <a:t> id </a:t>
            </a:r>
            <a:r>
              <a:rPr lang="en-US" dirty="0" err="1"/>
              <a:t>imperdiet</a:t>
            </a:r>
            <a:r>
              <a:rPr lang="en-US" dirty="0"/>
              <a:t> et, </a:t>
            </a:r>
            <a:r>
              <a:rPr lang="en-US" dirty="0" err="1"/>
              <a:t>porttitor</a:t>
            </a:r>
            <a:r>
              <a:rPr lang="en-US" dirty="0"/>
              <a:t> at sem. </a:t>
            </a:r>
            <a:r>
              <a:rPr lang="en-US" dirty="0" err="1"/>
              <a:t>Donec</a:t>
            </a:r>
            <a:r>
              <a:rPr lang="en-US" dirty="0"/>
              <a:t> </a:t>
            </a:r>
            <a:r>
              <a:rPr lang="en-US" dirty="0" err="1"/>
              <a:t>sollicitudin</a:t>
            </a:r>
            <a:r>
              <a:rPr lang="en-US" dirty="0"/>
              <a:t> </a:t>
            </a:r>
            <a:r>
              <a:rPr lang="en-US" dirty="0" err="1"/>
              <a:t>molestie</a:t>
            </a:r>
            <a:r>
              <a:rPr lang="en-US" dirty="0"/>
              <a:t> </a:t>
            </a:r>
            <a:r>
              <a:rPr lang="en-US" dirty="0" err="1"/>
              <a:t>malesuada</a:t>
            </a:r>
            <a:endParaRPr lang="en-US" dirty="0"/>
          </a:p>
        </p:txBody>
      </p:sp>
    </p:spTree>
    <p:extLst>
      <p:ext uri="{BB962C8B-B14F-4D97-AF65-F5344CB8AC3E}">
        <p14:creationId xmlns:p14="http://schemas.microsoft.com/office/powerpoint/2010/main" val="9971533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11"/>
          <p:cNvSpPr>
            <a:spLocks noGrp="1"/>
          </p:cNvSpPr>
          <p:nvPr>
            <p:ph sz="quarter" idx="10" hasCustomPrompt="1"/>
          </p:nvPr>
        </p:nvSpPr>
        <p:spPr>
          <a:xfrm>
            <a:off x="669768" y="2743200"/>
            <a:ext cx="8088313" cy="1087120"/>
          </a:xfrm>
          <a:prstGeom prst="rect">
            <a:avLst/>
          </a:prstGeom>
        </p:spPr>
        <p:txBody>
          <a:bodyPr/>
          <a:lstStyle>
            <a:lvl1pPr marL="0" indent="0">
              <a:buNone/>
              <a:defRPr sz="7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sz="2400"/>
            </a:lvl4pPr>
          </a:lstStyle>
          <a:p>
            <a:pPr lvl="0"/>
            <a:r>
              <a:rPr lang="en-US" dirty="0" err="1"/>
              <a:t>Lipsem</a:t>
            </a:r>
            <a:r>
              <a:rPr lang="en-US" dirty="0"/>
              <a:t> Lorem</a:t>
            </a:r>
          </a:p>
          <a:p>
            <a:pPr lvl="0"/>
            <a:endParaRPr lang="en-US" dirty="0"/>
          </a:p>
        </p:txBody>
      </p:sp>
      <p:sp>
        <p:nvSpPr>
          <p:cNvPr id="10" name="Content Placeholder 15"/>
          <p:cNvSpPr>
            <a:spLocks noGrp="1"/>
          </p:cNvSpPr>
          <p:nvPr>
            <p:ph sz="quarter" idx="11" hasCustomPrompt="1"/>
          </p:nvPr>
        </p:nvSpPr>
        <p:spPr>
          <a:xfrm>
            <a:off x="740888" y="3817996"/>
            <a:ext cx="6878320" cy="947014"/>
          </a:xfrm>
          <a:prstGeom prst="rect">
            <a:avLst/>
          </a:prstGeom>
        </p:spPr>
        <p:txBody>
          <a:bodyPr/>
          <a:lstStyle>
            <a:lvl1pPr marL="0" indent="0">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Curabitur</a:t>
            </a:r>
            <a:r>
              <a:rPr lang="en-US" dirty="0"/>
              <a:t> </a:t>
            </a:r>
            <a:r>
              <a:rPr lang="en-US" dirty="0" err="1"/>
              <a:t>arcu</a:t>
            </a:r>
            <a:r>
              <a:rPr lang="en-US" dirty="0"/>
              <a:t> </a:t>
            </a:r>
            <a:r>
              <a:rPr lang="en-US" dirty="0" err="1"/>
              <a:t>erat</a:t>
            </a:r>
            <a:r>
              <a:rPr lang="en-US" dirty="0"/>
              <a:t>, </a:t>
            </a:r>
            <a:r>
              <a:rPr lang="en-US" dirty="0" err="1"/>
              <a:t>accumsan</a:t>
            </a:r>
            <a:r>
              <a:rPr lang="en-US" dirty="0"/>
              <a:t> id </a:t>
            </a:r>
            <a:r>
              <a:rPr lang="en-US" dirty="0" err="1"/>
              <a:t>imperdiet</a:t>
            </a:r>
            <a:r>
              <a:rPr lang="en-US" dirty="0"/>
              <a:t> et, </a:t>
            </a:r>
            <a:r>
              <a:rPr lang="en-US" dirty="0" err="1"/>
              <a:t>porttitor</a:t>
            </a:r>
            <a:r>
              <a:rPr lang="en-US" dirty="0"/>
              <a:t> at sem. </a:t>
            </a:r>
            <a:r>
              <a:rPr lang="en-US" dirty="0" err="1"/>
              <a:t>Donec</a:t>
            </a:r>
            <a:r>
              <a:rPr lang="en-US" dirty="0"/>
              <a:t> </a:t>
            </a:r>
            <a:r>
              <a:rPr lang="en-US" dirty="0" err="1"/>
              <a:t>sollicitudin</a:t>
            </a:r>
            <a:r>
              <a:rPr lang="en-US" dirty="0"/>
              <a:t> </a:t>
            </a:r>
            <a:r>
              <a:rPr lang="en-US" dirty="0" err="1"/>
              <a:t>molestie</a:t>
            </a:r>
            <a:r>
              <a:rPr lang="en-US" dirty="0"/>
              <a:t> </a:t>
            </a:r>
            <a:r>
              <a:rPr lang="en-US" dirty="0" err="1"/>
              <a:t>malesuada</a:t>
            </a:r>
            <a:endParaRPr lang="en-US" dirty="0"/>
          </a:p>
        </p:txBody>
      </p:sp>
    </p:spTree>
    <p:extLst>
      <p:ext uri="{BB962C8B-B14F-4D97-AF65-F5344CB8AC3E}">
        <p14:creationId xmlns:p14="http://schemas.microsoft.com/office/powerpoint/2010/main" val="18638827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11"/>
          <p:cNvSpPr>
            <a:spLocks noGrp="1"/>
          </p:cNvSpPr>
          <p:nvPr>
            <p:ph sz="quarter" idx="10" hasCustomPrompt="1"/>
          </p:nvPr>
        </p:nvSpPr>
        <p:spPr>
          <a:xfrm>
            <a:off x="669768" y="2743200"/>
            <a:ext cx="8088313" cy="1087120"/>
          </a:xfrm>
          <a:prstGeom prst="rect">
            <a:avLst/>
          </a:prstGeom>
        </p:spPr>
        <p:txBody>
          <a:bodyPr/>
          <a:lstStyle>
            <a:lvl1pPr marL="0" indent="0">
              <a:buNone/>
              <a:defRPr sz="7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sz="2400"/>
            </a:lvl4pPr>
          </a:lstStyle>
          <a:p>
            <a:pPr lvl="0"/>
            <a:r>
              <a:rPr lang="en-US" dirty="0" err="1"/>
              <a:t>Lipsem</a:t>
            </a:r>
            <a:r>
              <a:rPr lang="en-US" dirty="0"/>
              <a:t> Lorem</a:t>
            </a:r>
          </a:p>
          <a:p>
            <a:pPr lvl="0"/>
            <a:endParaRPr lang="en-US" dirty="0"/>
          </a:p>
        </p:txBody>
      </p:sp>
      <p:sp>
        <p:nvSpPr>
          <p:cNvPr id="10" name="Content Placeholder 15"/>
          <p:cNvSpPr>
            <a:spLocks noGrp="1"/>
          </p:cNvSpPr>
          <p:nvPr>
            <p:ph sz="quarter" idx="11" hasCustomPrompt="1"/>
          </p:nvPr>
        </p:nvSpPr>
        <p:spPr>
          <a:xfrm>
            <a:off x="740888" y="3817996"/>
            <a:ext cx="6878320" cy="947014"/>
          </a:xfrm>
          <a:prstGeom prst="rect">
            <a:avLst/>
          </a:prstGeom>
        </p:spPr>
        <p:txBody>
          <a:bodyPr/>
          <a:lstStyle>
            <a:lvl1pPr marL="0" inden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Curabitur</a:t>
            </a:r>
            <a:r>
              <a:rPr lang="en-US" dirty="0"/>
              <a:t> </a:t>
            </a:r>
            <a:r>
              <a:rPr lang="en-US" dirty="0" err="1"/>
              <a:t>arcu</a:t>
            </a:r>
            <a:r>
              <a:rPr lang="en-US" dirty="0"/>
              <a:t> </a:t>
            </a:r>
            <a:r>
              <a:rPr lang="en-US" dirty="0" err="1"/>
              <a:t>erat</a:t>
            </a:r>
            <a:r>
              <a:rPr lang="en-US" dirty="0"/>
              <a:t>, </a:t>
            </a:r>
            <a:r>
              <a:rPr lang="en-US" dirty="0" err="1"/>
              <a:t>accumsan</a:t>
            </a:r>
            <a:r>
              <a:rPr lang="en-US" dirty="0"/>
              <a:t> id </a:t>
            </a:r>
            <a:r>
              <a:rPr lang="en-US" dirty="0" err="1"/>
              <a:t>imperdiet</a:t>
            </a:r>
            <a:r>
              <a:rPr lang="en-US" dirty="0"/>
              <a:t> et, </a:t>
            </a:r>
            <a:r>
              <a:rPr lang="en-US" dirty="0" err="1"/>
              <a:t>porttitor</a:t>
            </a:r>
            <a:r>
              <a:rPr lang="en-US" dirty="0"/>
              <a:t> at sem. </a:t>
            </a:r>
            <a:r>
              <a:rPr lang="en-US" dirty="0" err="1"/>
              <a:t>Donec</a:t>
            </a:r>
            <a:r>
              <a:rPr lang="en-US" dirty="0"/>
              <a:t> </a:t>
            </a:r>
            <a:r>
              <a:rPr lang="en-US" dirty="0" err="1"/>
              <a:t>sollicitudin</a:t>
            </a:r>
            <a:r>
              <a:rPr lang="en-US" dirty="0"/>
              <a:t> </a:t>
            </a:r>
            <a:r>
              <a:rPr lang="en-US" dirty="0" err="1"/>
              <a:t>molestie</a:t>
            </a:r>
            <a:r>
              <a:rPr lang="en-US" dirty="0"/>
              <a:t> </a:t>
            </a:r>
            <a:r>
              <a:rPr lang="en-US" dirty="0" err="1"/>
              <a:t>malesuada</a:t>
            </a:r>
            <a:endParaRPr lang="en-US" dirty="0"/>
          </a:p>
        </p:txBody>
      </p:sp>
    </p:spTree>
    <p:extLst>
      <p:ext uri="{BB962C8B-B14F-4D97-AF65-F5344CB8AC3E}">
        <p14:creationId xmlns:p14="http://schemas.microsoft.com/office/powerpoint/2010/main" val="112909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CC2CC1D4-2B87-46AA-830B-D5DA00A918E5}" type="datetimeFigureOut">
              <a:rPr lang="en-US" smtClean="0"/>
              <a:t>11/6/19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F424A8-8638-46AC-9ADB-2B51C6C4B59F}" type="slidenum">
              <a:rPr lang="en-US" smtClean="0"/>
              <a:t>‹#›</a:t>
            </a:fld>
            <a:endParaRPr lang="en-US"/>
          </a:p>
        </p:txBody>
      </p:sp>
    </p:spTree>
    <p:extLst>
      <p:ext uri="{BB962C8B-B14F-4D97-AF65-F5344CB8AC3E}">
        <p14:creationId xmlns:p14="http://schemas.microsoft.com/office/powerpoint/2010/main" val="639356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2CC1D4-2B87-46AA-830B-D5DA00A918E5}"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424A8-8638-46AC-9ADB-2B51C6C4B59F}" type="slidenum">
              <a:rPr lang="en-US" smtClean="0"/>
              <a:t>‹#›</a:t>
            </a:fld>
            <a:endParaRPr lang="en-US"/>
          </a:p>
        </p:txBody>
      </p:sp>
    </p:spTree>
    <p:extLst>
      <p:ext uri="{BB962C8B-B14F-4D97-AF65-F5344CB8AC3E}">
        <p14:creationId xmlns:p14="http://schemas.microsoft.com/office/powerpoint/2010/main" val="21468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2CC1D4-2B87-46AA-830B-D5DA00A918E5}"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424A8-8638-46AC-9ADB-2B51C6C4B59F}" type="slidenum">
              <a:rPr lang="en-US" smtClean="0"/>
              <a:t>‹#›</a:t>
            </a:fld>
            <a:endParaRPr lang="en-US"/>
          </a:p>
        </p:txBody>
      </p:sp>
    </p:spTree>
    <p:extLst>
      <p:ext uri="{BB962C8B-B14F-4D97-AF65-F5344CB8AC3E}">
        <p14:creationId xmlns:p14="http://schemas.microsoft.com/office/powerpoint/2010/main" val="146863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3.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60.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6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6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CC1D4-2B87-46AA-830B-D5DA00A918E5}" type="datetimeFigureOut">
              <a:rPr lang="en-US" smtClean="0"/>
              <a:t>11/6/19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424A8-8638-46AC-9ADB-2B51C6C4B59F}" type="slidenum">
              <a:rPr lang="en-US" smtClean="0"/>
              <a:t>‹#›</a:t>
            </a:fld>
            <a:endParaRPr lang="en-US"/>
          </a:p>
        </p:txBody>
      </p:sp>
      <p:sp>
        <p:nvSpPr>
          <p:cNvPr id="7" name="Rectangle 6"/>
          <p:cNvSpPr/>
          <p:nvPr userDrawn="1"/>
        </p:nvSpPr>
        <p:spPr>
          <a:xfrm>
            <a:off x="0" y="6268995"/>
            <a:ext cx="12192000" cy="589005"/>
          </a:xfrm>
          <a:prstGeom prst="rect">
            <a:avLst/>
          </a:prstGeom>
          <a:solidFill>
            <a:srgbClr val="C2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2674" y="6376450"/>
            <a:ext cx="1685479" cy="374094"/>
          </a:xfrm>
          <a:prstGeom prst="rect">
            <a:avLst/>
          </a:prstGeom>
        </p:spPr>
      </p:pic>
    </p:spTree>
    <p:extLst>
      <p:ext uri="{BB962C8B-B14F-4D97-AF65-F5344CB8AC3E}">
        <p14:creationId xmlns:p14="http://schemas.microsoft.com/office/powerpoint/2010/main" val="16090252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ight Triangle 6"/>
          <p:cNvSpPr/>
          <p:nvPr userDrawn="1"/>
        </p:nvSpPr>
        <p:spPr>
          <a:xfrm rot="16200000">
            <a:off x="10302241" y="4968240"/>
            <a:ext cx="1889760" cy="1889760"/>
          </a:xfrm>
          <a:prstGeom prst="rtTriangle">
            <a:avLst/>
          </a:prstGeom>
          <a:solidFill>
            <a:srgbClr val="C0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57422" y="6007521"/>
            <a:ext cx="996535" cy="620737"/>
          </a:xfrm>
          <a:prstGeom prst="rect">
            <a:avLst/>
          </a:prstGeom>
        </p:spPr>
      </p:pic>
    </p:spTree>
    <p:extLst>
      <p:ext uri="{BB962C8B-B14F-4D97-AF65-F5344CB8AC3E}">
        <p14:creationId xmlns:p14="http://schemas.microsoft.com/office/powerpoint/2010/main" val="259090272"/>
      </p:ext>
    </p:extLst>
  </p:cSld>
  <p:clrMap bg1="lt1" tx1="dk1" bg2="lt2" tx2="dk2" accent1="accent1" accent2="accent2" accent3="accent3" accent4="accent4" accent5="accent5" accent6="accent6" hlink="hlink" folHlink="folHlink"/>
  <p:sldLayoutIdLst>
    <p:sldLayoutId id="2147483731" r:id="rId1"/>
    <p:sldLayoutId id="2147483682" r:id="rId2"/>
    <p:sldLayoutId id="2147483688" r:id="rId3"/>
    <p:sldLayoutId id="2147483683" r:id="rId4"/>
    <p:sldLayoutId id="2147483684" r:id="rId5"/>
    <p:sldLayoutId id="2147483685" r:id="rId6"/>
    <p:sldLayoutId id="2147483686" r:id="rId7"/>
    <p:sldLayoutId id="2147483687"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ight Triangle 6"/>
          <p:cNvSpPr/>
          <p:nvPr userDrawn="1"/>
        </p:nvSpPr>
        <p:spPr>
          <a:xfrm rot="5400000">
            <a:off x="0" y="0"/>
            <a:ext cx="1889760" cy="1889760"/>
          </a:xfrm>
          <a:prstGeom prst="rtTriangle">
            <a:avLst/>
          </a:prstGeom>
          <a:solidFill>
            <a:srgbClr val="C0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878" y="120380"/>
            <a:ext cx="996535" cy="620737"/>
          </a:xfrm>
          <a:prstGeom prst="rect">
            <a:avLst/>
          </a:prstGeom>
        </p:spPr>
      </p:pic>
    </p:spTree>
    <p:extLst>
      <p:ext uri="{BB962C8B-B14F-4D97-AF65-F5344CB8AC3E}">
        <p14:creationId xmlns:p14="http://schemas.microsoft.com/office/powerpoint/2010/main" val="295331871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828349"/>
            <a:ext cx="497840" cy="3201302"/>
          </a:xfrm>
          <a:prstGeom prst="rect">
            <a:avLst/>
          </a:prstGeom>
        </p:spPr>
      </p:pic>
    </p:spTree>
    <p:extLst>
      <p:ext uri="{BB962C8B-B14F-4D97-AF65-F5344CB8AC3E}">
        <p14:creationId xmlns:p14="http://schemas.microsoft.com/office/powerpoint/2010/main" val="859487166"/>
      </p:ext>
    </p:extLst>
  </p:cSld>
  <p:clrMap bg1="lt1" tx1="dk1" bg2="lt2" tx2="dk2" accent1="accent1" accent2="accent2" accent3="accent3" accent4="accent4" accent5="accent5" accent6="accent6" hlink="hlink" folHlink="folHlink"/>
  <p:sldLayoutIdLst>
    <p:sldLayoutId id="2147483730"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18991-67C6-4598-B424-7914F4C74A38}"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501103" y="1154401"/>
            <a:ext cx="5690897" cy="5703599"/>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828349"/>
            <a:ext cx="497840" cy="3201302"/>
          </a:xfrm>
          <a:prstGeom prst="rect">
            <a:avLst/>
          </a:prstGeom>
        </p:spPr>
      </p:pic>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979218" y="4693920"/>
            <a:ext cx="2319718" cy="1444942"/>
          </a:xfrm>
          <a:prstGeom prst="rect">
            <a:avLst/>
          </a:prstGeom>
        </p:spPr>
      </p:pic>
    </p:spTree>
    <p:extLst>
      <p:ext uri="{BB962C8B-B14F-4D97-AF65-F5344CB8AC3E}">
        <p14:creationId xmlns:p14="http://schemas.microsoft.com/office/powerpoint/2010/main" val="3614904196"/>
      </p:ext>
    </p:extLst>
  </p:cSld>
  <p:clrMap bg1="lt1" tx1="dk1" bg2="lt2" tx2="dk2" accent1="accent1" accent2="accent2" accent3="accent3" accent4="accent4" accent5="accent5" accent6="accent6" hlink="hlink" folHlink="folHlink"/>
  <p:sldLayoutIdLst>
    <p:sldLayoutId id="2147483729"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55B72-16D7-4396-B255-A1CD9DE4AA9C}" type="datetimeFigureOut">
              <a:rPr lang="en-US" smtClean="0"/>
              <a:t>11/6/19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B8CDD-EDF7-4B08-8042-EF530C41F5D5}"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01103" y="1154401"/>
            <a:ext cx="5690897" cy="5703599"/>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828349"/>
            <a:ext cx="497840" cy="3201302"/>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79218" y="4693920"/>
            <a:ext cx="2319718" cy="1444942"/>
          </a:xfrm>
          <a:prstGeom prst="rect">
            <a:avLst/>
          </a:prstGeom>
        </p:spPr>
      </p:pic>
    </p:spTree>
    <p:extLst>
      <p:ext uri="{BB962C8B-B14F-4D97-AF65-F5344CB8AC3E}">
        <p14:creationId xmlns:p14="http://schemas.microsoft.com/office/powerpoint/2010/main" val="4065222073"/>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01103" y="1154401"/>
            <a:ext cx="5690897" cy="5703599"/>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828349"/>
            <a:ext cx="497840" cy="3201302"/>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79218" y="4693920"/>
            <a:ext cx="2319718" cy="1444942"/>
          </a:xfrm>
          <a:prstGeom prst="rect">
            <a:avLst/>
          </a:prstGeom>
        </p:spPr>
      </p:pic>
    </p:spTree>
    <p:extLst>
      <p:ext uri="{BB962C8B-B14F-4D97-AF65-F5344CB8AC3E}">
        <p14:creationId xmlns:p14="http://schemas.microsoft.com/office/powerpoint/2010/main" val="247157041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D0AAD-D7F5-4A98-88AF-0F8220207C4E}" type="datetimeFigureOut">
              <a:rPr lang="en-US" smtClean="0"/>
              <a:t>11/6/19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64F4F-86CC-447B-B6E1-BA6536F52063}"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01103" y="1154401"/>
            <a:ext cx="5690897" cy="5703599"/>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828349"/>
            <a:ext cx="497840" cy="3201302"/>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79218" y="4693920"/>
            <a:ext cx="2319718" cy="1444942"/>
          </a:xfrm>
          <a:prstGeom prst="rect">
            <a:avLst/>
          </a:prstGeom>
        </p:spPr>
      </p:pic>
    </p:spTree>
    <p:extLst>
      <p:ext uri="{BB962C8B-B14F-4D97-AF65-F5344CB8AC3E}">
        <p14:creationId xmlns:p14="http://schemas.microsoft.com/office/powerpoint/2010/main" val="3104254117"/>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15947-4138-4335-8098-5349EFD79399}" type="datetimeFigureOut">
              <a:rPr lang="en-US" smtClean="0"/>
              <a:t>11/6/19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56553-9F18-42D3-80D6-F1EBDCEB88AA}"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01103" y="1154401"/>
            <a:ext cx="5690897" cy="5703599"/>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828349"/>
            <a:ext cx="497840" cy="3201302"/>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79218" y="4693920"/>
            <a:ext cx="2319718" cy="1444942"/>
          </a:xfrm>
          <a:prstGeom prst="rect">
            <a:avLst/>
          </a:prstGeom>
        </p:spPr>
      </p:pic>
    </p:spTree>
    <p:extLst>
      <p:ext uri="{BB962C8B-B14F-4D97-AF65-F5344CB8AC3E}">
        <p14:creationId xmlns:p14="http://schemas.microsoft.com/office/powerpoint/2010/main" val="1390940427"/>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aa.or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334" y="1674731"/>
            <a:ext cx="8900167" cy="2308324"/>
          </a:xfrm>
          <a:prstGeom prst="rect">
            <a:avLst/>
          </a:prstGeom>
          <a:noFill/>
        </p:spPr>
        <p:txBody>
          <a:bodyPr wrap="square" rtlCol="0">
            <a:spAutoFit/>
          </a:bodyPr>
          <a:lstStyle/>
          <a:p>
            <a:r>
              <a:rPr lang="en-US" sz="3800" b="1" dirty="0">
                <a:latin typeface="Baskerville" panose="02020502070401020303" pitchFamily="18" charset="0"/>
                <a:ea typeface="Baskerville" panose="02020502070401020303" pitchFamily="18" charset="0"/>
              </a:rPr>
              <a:t>Managing Student</a:t>
            </a:r>
            <a:br>
              <a:rPr lang="en-US" sz="3800" b="1" dirty="0">
                <a:latin typeface="Baskerville" panose="02020502070401020303" pitchFamily="18" charset="0"/>
                <a:ea typeface="Baskerville" panose="02020502070401020303" pitchFamily="18" charset="0"/>
              </a:rPr>
            </a:br>
            <a:r>
              <a:rPr lang="en-US" sz="3800" b="1" dirty="0">
                <a:latin typeface="Baskerville" panose="02020502070401020303" pitchFamily="18" charset="0"/>
                <a:ea typeface="Baskerville" panose="02020502070401020303" pitchFamily="18" charset="0"/>
              </a:rPr>
              <a:t>Mental Health Abroad:</a:t>
            </a:r>
          </a:p>
          <a:p>
            <a:endParaRPr lang="en-US" sz="3000" b="1" dirty="0">
              <a:latin typeface="Baskerville" panose="02020502070401020303" pitchFamily="18" charset="0"/>
              <a:ea typeface="Baskerville" panose="02020502070401020303" pitchFamily="18" charset="0"/>
            </a:endParaRPr>
          </a:p>
          <a:p>
            <a:r>
              <a:rPr lang="en-US" sz="3800" b="1" dirty="0">
                <a:latin typeface="Baskerville" panose="02020502070401020303" pitchFamily="18" charset="0"/>
                <a:ea typeface="Baskerville" panose="02020502070401020303" pitchFamily="18" charset="0"/>
              </a:rPr>
              <a:t>Experiences from the Field</a:t>
            </a:r>
          </a:p>
        </p:txBody>
      </p:sp>
      <p:pic>
        <p:nvPicPr>
          <p:cNvPr id="11" name="Picture 2" descr="https://blog.oncallinternational.com/wp-content/uploads/2018/09/Upset-Female-Student.jpg"/>
          <p:cNvPicPr>
            <a:picLocks noChangeAspect="1" noChangeArrowheads="1"/>
          </p:cNvPicPr>
          <p:nvPr/>
        </p:nvPicPr>
        <p:blipFill rotWithShape="1">
          <a:blip r:embed="rId2">
            <a:extLst>
              <a:ext uri="{28A0092B-C50C-407E-A947-70E740481C1C}">
                <a14:useLocalDpi xmlns:a14="http://schemas.microsoft.com/office/drawing/2010/main" val="0"/>
              </a:ext>
            </a:extLst>
          </a:blip>
          <a:srcRect b="7754"/>
          <a:stretch/>
        </p:blipFill>
        <p:spPr bwMode="auto">
          <a:xfrm>
            <a:off x="6618526" y="2834540"/>
            <a:ext cx="5576414" cy="34317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lated image"/>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18525" y="-573"/>
            <a:ext cx="5576414" cy="313508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278681" y="3134513"/>
            <a:ext cx="11916258" cy="9296"/>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76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5434"/>
            <a:ext cx="10515600" cy="748451"/>
          </a:xfrm>
        </p:spPr>
        <p:txBody>
          <a:bodyPr/>
          <a:lstStyle/>
          <a:p>
            <a:r>
              <a:rPr lang="en-US" sz="3600" b="1" dirty="0">
                <a:latin typeface="Baskerville" panose="02020502070401020303" pitchFamily="18" charset="0"/>
                <a:ea typeface="Baskerville" panose="02020502070401020303" pitchFamily="18" charset="0"/>
              </a:rPr>
              <a:t>Health Readiness Initiative</a:t>
            </a:r>
          </a:p>
        </p:txBody>
      </p:sp>
      <p:sp>
        <p:nvSpPr>
          <p:cNvPr id="3" name="Content Placeholder 2"/>
          <p:cNvSpPr>
            <a:spLocks noGrp="1"/>
          </p:cNvSpPr>
          <p:nvPr>
            <p:ph idx="1"/>
          </p:nvPr>
        </p:nvSpPr>
        <p:spPr>
          <a:xfrm>
            <a:off x="838199" y="1231271"/>
            <a:ext cx="10759289" cy="5531667"/>
          </a:xfrm>
        </p:spPr>
        <p:txBody>
          <a:bodyPr/>
          <a:lstStyle/>
          <a:p>
            <a:pPr marL="0" indent="0">
              <a:buNone/>
            </a:pPr>
            <a:r>
              <a:rPr lang="en-US" sz="1800" b="1" dirty="0">
                <a:latin typeface="Baskerville" panose="02020502070401020303" pitchFamily="18" charset="0"/>
                <a:ea typeface="Baskerville" panose="02020502070401020303" pitchFamily="18" charset="0"/>
              </a:rPr>
              <a:t>Statements of Consent </a:t>
            </a:r>
            <a:r>
              <a:rPr lang="en-US" sz="1800" dirty="0">
                <a:latin typeface="Baskerville" panose="02020502070401020303" pitchFamily="18" charset="0"/>
                <a:ea typeface="Baskerville" panose="02020502070401020303" pitchFamily="18" charset="0"/>
              </a:rPr>
              <a:t>(on application):</a:t>
            </a:r>
          </a:p>
          <a:p>
            <a:pPr marL="0" indent="0">
              <a:buNone/>
            </a:pPr>
            <a:r>
              <a:rPr lang="en-US" sz="1600" dirty="0">
                <a:latin typeface="Baskerville" panose="02020502070401020303" pitchFamily="18" charset="0"/>
                <a:ea typeface="Baskerville" panose="02020502070401020303" pitchFamily="18" charset="0"/>
                <a:sym typeface="Wingdings 2" panose="05020102010507070707" pitchFamily="18" charset="2"/>
              </a:rPr>
              <a:t>  </a:t>
            </a:r>
            <a:r>
              <a:rPr lang="en-US" sz="1600" dirty="0">
                <a:latin typeface="Baskerville" panose="02020502070401020303" pitchFamily="18" charset="0"/>
                <a:ea typeface="Baskerville" panose="02020502070401020303" pitchFamily="18" charset="0"/>
              </a:rPr>
              <a:t>I understand that this program involves a lot of walking, carrying luggage, and living in close quarters. I acknowledge that I </a:t>
            </a:r>
            <a:br>
              <a:rPr lang="en-US" sz="1600" dirty="0">
                <a:latin typeface="Baskerville" panose="02020502070401020303" pitchFamily="18" charset="0"/>
                <a:ea typeface="Baskerville" panose="02020502070401020303" pitchFamily="18" charset="0"/>
              </a:rPr>
            </a:br>
            <a:r>
              <a:rPr lang="en-US" sz="1600" dirty="0">
                <a:latin typeface="Baskerville" panose="02020502070401020303" pitchFamily="18" charset="0"/>
                <a:ea typeface="Baskerville" panose="02020502070401020303" pitchFamily="18" charset="0"/>
              </a:rPr>
              <a:t>      must be physically and emotionally healthy to endure the rigors and stressors of the program. I will be expected to self-</a:t>
            </a:r>
            <a:br>
              <a:rPr lang="en-US" sz="1600" dirty="0">
                <a:latin typeface="Baskerville" panose="02020502070401020303" pitchFamily="18" charset="0"/>
                <a:ea typeface="Baskerville" panose="02020502070401020303" pitchFamily="18" charset="0"/>
              </a:rPr>
            </a:br>
            <a:r>
              <a:rPr lang="en-US" sz="1600" dirty="0">
                <a:latin typeface="Baskerville" panose="02020502070401020303" pitchFamily="18" charset="0"/>
                <a:ea typeface="Baskerville" panose="02020502070401020303" pitchFamily="18" charset="0"/>
              </a:rPr>
              <a:t>      disclose any medical or mental health conditions that arise prior to departure and during the program. Program </a:t>
            </a:r>
            <a:br>
              <a:rPr lang="en-US" sz="1600" dirty="0">
                <a:latin typeface="Baskerville" panose="02020502070401020303" pitchFamily="18" charset="0"/>
                <a:ea typeface="Baskerville" panose="02020502070401020303" pitchFamily="18" charset="0"/>
              </a:rPr>
            </a:br>
            <a:r>
              <a:rPr lang="en-US" sz="1600" dirty="0">
                <a:latin typeface="Baskerville" panose="02020502070401020303" pitchFamily="18" charset="0"/>
                <a:ea typeface="Baskerville" panose="02020502070401020303" pitchFamily="18" charset="0"/>
              </a:rPr>
              <a:t>      leaders/staff will maintain strict confidentiality of health information.</a:t>
            </a:r>
          </a:p>
          <a:p>
            <a:pPr marL="0" indent="0">
              <a:buNone/>
            </a:pPr>
            <a:r>
              <a:rPr lang="en-US" sz="1600" dirty="0">
                <a:latin typeface="Baskerville" panose="02020502070401020303" pitchFamily="18" charset="0"/>
                <a:ea typeface="Baskerville" panose="02020502070401020303" pitchFamily="18" charset="0"/>
                <a:sym typeface="Wingdings 2" panose="05020102010507070707" pitchFamily="18" charset="2"/>
              </a:rPr>
              <a:t>  </a:t>
            </a:r>
            <a:r>
              <a:rPr lang="en-US" sz="1600" dirty="0">
                <a:latin typeface="Baskerville" panose="02020502070401020303" pitchFamily="18" charset="0"/>
                <a:ea typeface="Baskerville" panose="02020502070401020303" pitchFamily="18" charset="0"/>
              </a:rPr>
              <a:t>I will complete the Health Center’s Pre-Travel Health Information Form.</a:t>
            </a:r>
          </a:p>
          <a:p>
            <a:pPr marL="0" indent="0">
              <a:buNone/>
            </a:pPr>
            <a:r>
              <a:rPr lang="en-US" sz="1600" dirty="0">
                <a:latin typeface="Baskerville" panose="02020502070401020303" pitchFamily="18" charset="0"/>
                <a:ea typeface="Baskerville" panose="02020502070401020303" pitchFamily="18" charset="0"/>
                <a:sym typeface="Wingdings 2" panose="05020102010507070707" pitchFamily="18" charset="2"/>
              </a:rPr>
              <a:t>  </a:t>
            </a:r>
            <a:r>
              <a:rPr lang="en-US" sz="1600" dirty="0">
                <a:latin typeface="Baskerville" panose="02020502070401020303" pitchFamily="18" charset="0"/>
                <a:ea typeface="Baskerville" panose="02020502070401020303" pitchFamily="18" charset="0"/>
              </a:rPr>
              <a:t>I will attend a pre-departure “travel clinic” at the Health Center. I understand there will be a charge of $15 on my student </a:t>
            </a:r>
            <a:br>
              <a:rPr lang="en-US" sz="1600" dirty="0">
                <a:latin typeface="Baskerville" panose="02020502070401020303" pitchFamily="18" charset="0"/>
                <a:ea typeface="Baskerville" panose="02020502070401020303" pitchFamily="18" charset="0"/>
              </a:rPr>
            </a:br>
            <a:r>
              <a:rPr lang="en-US" sz="1600" dirty="0">
                <a:latin typeface="Baskerville" panose="02020502070401020303" pitchFamily="18" charset="0"/>
                <a:ea typeface="Baskerville" panose="02020502070401020303" pitchFamily="18" charset="0"/>
              </a:rPr>
              <a:t>      account for the Health Center visit. I further understand that there may be additional costs if immunizations/vaccinations </a:t>
            </a:r>
            <a:br>
              <a:rPr lang="en-US" sz="1600" dirty="0">
                <a:latin typeface="Baskerville" panose="02020502070401020303" pitchFamily="18" charset="0"/>
                <a:ea typeface="Baskerville" panose="02020502070401020303" pitchFamily="18" charset="0"/>
              </a:rPr>
            </a:br>
            <a:r>
              <a:rPr lang="en-US" sz="1600" dirty="0">
                <a:latin typeface="Baskerville" panose="02020502070401020303" pitchFamily="18" charset="0"/>
                <a:ea typeface="Baskerville" panose="02020502070401020303" pitchFamily="18" charset="0"/>
              </a:rPr>
              <a:t>      are required for travel.</a:t>
            </a:r>
          </a:p>
          <a:p>
            <a:pPr marL="0" indent="0">
              <a:buNone/>
            </a:pPr>
            <a:r>
              <a:rPr lang="en-US" sz="1600" dirty="0">
                <a:latin typeface="Baskerville" panose="02020502070401020303" pitchFamily="18" charset="0"/>
                <a:ea typeface="Baskerville" panose="02020502070401020303" pitchFamily="18" charset="0"/>
                <a:sym typeface="Wingdings 2" panose="05020102010507070707" pitchFamily="18" charset="2"/>
              </a:rPr>
              <a:t>  </a:t>
            </a:r>
            <a:r>
              <a:rPr lang="en-US" sz="1600" dirty="0">
                <a:latin typeface="Baskerville" panose="02020502070401020303" pitchFamily="18" charset="0"/>
                <a:ea typeface="Baskerville" panose="02020502070401020303" pitchFamily="18" charset="0"/>
              </a:rPr>
              <a:t>I may be required to visit an outside health care provider for travel clearance if there are concerns about my health readiness.</a:t>
            </a:r>
          </a:p>
          <a:p>
            <a:pPr marL="0" indent="0">
              <a:buNone/>
            </a:pPr>
            <a:r>
              <a:rPr lang="en-US" sz="1800" b="1" dirty="0">
                <a:latin typeface="Baskerville" panose="02020502070401020303" pitchFamily="18" charset="0"/>
                <a:ea typeface="Baskerville" panose="02020502070401020303" pitchFamily="18" charset="0"/>
              </a:rPr>
              <a:t>Info in the Welcome Email:</a:t>
            </a:r>
          </a:p>
          <a:p>
            <a:r>
              <a:rPr lang="en-US" sz="1600" dirty="0">
                <a:latin typeface="Baskerville" panose="02020502070401020303" pitchFamily="18" charset="0"/>
                <a:ea typeface="Baskerville" panose="02020502070401020303" pitchFamily="18" charset="0"/>
              </a:rPr>
              <a:t>The Health Center will conduct the mandatory Travel Clinics during the Fall semester.  Please check your e-mail regularly. You will be asked to bring your completed Pre-Travel Health Information Form to your Travel Clinic appointment. </a:t>
            </a:r>
          </a:p>
          <a:p>
            <a:pPr marL="0" indent="0">
              <a:buNone/>
            </a:pPr>
            <a:r>
              <a:rPr lang="en-US" sz="1800" b="1" dirty="0">
                <a:latin typeface="Baskerville" panose="02020502070401020303" pitchFamily="18" charset="0"/>
                <a:ea typeface="Baskerville" panose="02020502070401020303" pitchFamily="18" charset="0"/>
              </a:rPr>
              <a:t>Program Leader Emergency Packet:</a:t>
            </a:r>
          </a:p>
          <a:p>
            <a:r>
              <a:rPr lang="en-US" sz="1600" dirty="0">
                <a:latin typeface="Baskerville" panose="02020502070401020303" pitchFamily="18" charset="0"/>
                <a:ea typeface="Baskerville" panose="02020502070401020303" pitchFamily="18" charset="0"/>
              </a:rPr>
              <a:t>Emergency protocol/contact information</a:t>
            </a:r>
          </a:p>
          <a:p>
            <a:r>
              <a:rPr lang="en-US" sz="1600" dirty="0">
                <a:latin typeface="Baskerville" panose="02020502070401020303" pitchFamily="18" charset="0"/>
                <a:ea typeface="Baskerville" panose="02020502070401020303" pitchFamily="18" charset="0"/>
              </a:rPr>
              <a:t>Students’ Emergency Notification Forms</a:t>
            </a:r>
          </a:p>
          <a:p>
            <a:pPr marL="0" indent="0">
              <a:buNone/>
            </a:pPr>
            <a:r>
              <a:rPr lang="en-US" sz="1400" dirty="0"/>
              <a:t> </a:t>
            </a:r>
          </a:p>
          <a:p>
            <a:pPr marL="0" indent="0">
              <a:buNone/>
            </a:pPr>
            <a:endParaRPr lang="en-US" dirty="0"/>
          </a:p>
          <a:p>
            <a:pPr marL="0" indent="0">
              <a:buNone/>
            </a:pPr>
            <a:endParaRPr lang="en-US" sz="1400" dirty="0"/>
          </a:p>
        </p:txBody>
      </p:sp>
      <p:cxnSp>
        <p:nvCxnSpPr>
          <p:cNvPr id="4" name="Straight Connector 3"/>
          <p:cNvCxnSpPr/>
          <p:nvPr/>
        </p:nvCxnSpPr>
        <p:spPr>
          <a:xfrm>
            <a:off x="679273" y="381115"/>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89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1545"/>
            <a:ext cx="10515600" cy="694130"/>
          </a:xfrm>
        </p:spPr>
        <p:txBody>
          <a:bodyPr/>
          <a:lstStyle/>
          <a:p>
            <a:r>
              <a:rPr lang="en-US" sz="3600" b="1" dirty="0">
                <a:latin typeface="Baskerville" panose="02020502070401020303" pitchFamily="18" charset="0"/>
                <a:ea typeface="Baskerville" panose="02020502070401020303" pitchFamily="18" charset="0"/>
              </a:rPr>
              <a:t>Travel Clinic</a:t>
            </a:r>
          </a:p>
        </p:txBody>
      </p:sp>
      <p:sp>
        <p:nvSpPr>
          <p:cNvPr id="3" name="Content Placeholder 2"/>
          <p:cNvSpPr>
            <a:spLocks noGrp="1"/>
          </p:cNvSpPr>
          <p:nvPr>
            <p:ph idx="1"/>
          </p:nvPr>
        </p:nvSpPr>
        <p:spPr>
          <a:xfrm>
            <a:off x="838200" y="1544974"/>
            <a:ext cx="10515600" cy="2673941"/>
          </a:xfrm>
        </p:spPr>
        <p:txBody>
          <a:bodyPr/>
          <a:lstStyle/>
          <a:p>
            <a:r>
              <a:rPr lang="en-US" sz="2200" dirty="0">
                <a:latin typeface="Baskerville" panose="02020502070401020303" pitchFamily="18" charset="0"/>
                <a:ea typeface="Baskerville" panose="02020502070401020303" pitchFamily="18" charset="0"/>
              </a:rPr>
              <a:t>Students complete the Self-Assessment Health Form</a:t>
            </a:r>
          </a:p>
          <a:p>
            <a:r>
              <a:rPr lang="en-US" sz="2200" dirty="0">
                <a:latin typeface="Baskerville" panose="02020502070401020303" pitchFamily="18" charset="0"/>
                <a:ea typeface="Baskerville" panose="02020502070401020303" pitchFamily="18" charset="0"/>
              </a:rPr>
              <a:t>The form is reviewed in a private appointment with a Nurse Practitioner</a:t>
            </a:r>
          </a:p>
          <a:p>
            <a:r>
              <a:rPr lang="en-US" sz="2200" dirty="0">
                <a:latin typeface="Baskerville" panose="02020502070401020303" pitchFamily="18" charset="0"/>
                <a:ea typeface="Baskerville" panose="02020502070401020303" pitchFamily="18" charset="0"/>
              </a:rPr>
              <a:t>If needed, NP helps student create a Self-Care Plan</a:t>
            </a:r>
          </a:p>
          <a:p>
            <a:r>
              <a:rPr lang="en-US" sz="2200" dirty="0">
                <a:latin typeface="Baskerville" panose="02020502070401020303" pitchFamily="18" charset="0"/>
                <a:ea typeface="Baskerville" panose="02020502070401020303" pitchFamily="18" charset="0"/>
              </a:rPr>
              <a:t>If NP has concerns, student may need to see an outside provider for medical clearance</a:t>
            </a:r>
          </a:p>
          <a:p>
            <a:r>
              <a:rPr lang="en-US" sz="2200" dirty="0">
                <a:latin typeface="Baskerville" panose="02020502070401020303" pitchFamily="18" charset="0"/>
                <a:ea typeface="Baskerville" panose="02020502070401020303" pitchFamily="18" charset="0"/>
              </a:rPr>
              <a:t>Health Center director contacts program leader with any concerns</a:t>
            </a:r>
          </a:p>
          <a:p>
            <a:r>
              <a:rPr lang="en-US" sz="2200" dirty="0">
                <a:latin typeface="Baskerville" panose="02020502070401020303" pitchFamily="18" charset="0"/>
                <a:ea typeface="Baskerville" panose="02020502070401020303" pitchFamily="18" charset="0"/>
              </a:rPr>
              <a:t>HC staff gives “Healthy Travel” briefings at pre-departure group meetings.</a:t>
            </a:r>
          </a:p>
        </p:txBody>
      </p:sp>
      <p:cxnSp>
        <p:nvCxnSpPr>
          <p:cNvPr id="4" name="Straight Connector 3"/>
          <p:cNvCxnSpPr/>
          <p:nvPr/>
        </p:nvCxnSpPr>
        <p:spPr>
          <a:xfrm>
            <a:off x="679273" y="381115"/>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travel abroad health saf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144" y="4218915"/>
            <a:ext cx="4539404" cy="20570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ravel abroad health saf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428" y="4218915"/>
            <a:ext cx="6879120" cy="205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84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Image result for risk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2689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6000" y="5652051"/>
            <a:ext cx="5637286" cy="495251"/>
          </a:xfrm>
        </p:spPr>
        <p:txBody>
          <a:bodyPr/>
          <a:lstStyle/>
          <a:p>
            <a:pPr marL="0" indent="0">
              <a:buNone/>
            </a:pPr>
            <a:r>
              <a:rPr lang="en-US" sz="3000" dirty="0">
                <a:solidFill>
                  <a:srgbClr val="C00000"/>
                </a:solidFill>
                <a:latin typeface="Baskerville" panose="02020502070401020303" pitchFamily="18" charset="0"/>
                <a:ea typeface="Baskerville" panose="02020502070401020303" pitchFamily="18" charset="0"/>
              </a:rPr>
              <a:t>How to manage risk in the field…</a:t>
            </a:r>
          </a:p>
        </p:txBody>
      </p:sp>
      <p:sp>
        <p:nvSpPr>
          <p:cNvPr id="2" name="Title 1"/>
          <p:cNvSpPr>
            <a:spLocks noGrp="1"/>
          </p:cNvSpPr>
          <p:nvPr>
            <p:ph type="title"/>
          </p:nvPr>
        </p:nvSpPr>
        <p:spPr>
          <a:xfrm>
            <a:off x="575646" y="235883"/>
            <a:ext cx="6445639" cy="618942"/>
          </a:xfrm>
        </p:spPr>
        <p:txBody>
          <a:bodyPr/>
          <a:lstStyle/>
          <a:p>
            <a:r>
              <a:rPr lang="en-US" sz="3600" b="1" dirty="0">
                <a:solidFill>
                  <a:schemeClr val="bg1"/>
                </a:solidFill>
                <a:latin typeface="Baskerville" panose="02020502070401020303" pitchFamily="18" charset="0"/>
                <a:ea typeface="Baskerville" panose="02020502070401020303" pitchFamily="18" charset="0"/>
              </a:rPr>
              <a:t>Practical Risk Management</a:t>
            </a:r>
          </a:p>
        </p:txBody>
      </p:sp>
      <p:cxnSp>
        <p:nvCxnSpPr>
          <p:cNvPr id="10" name="Straight Connector 9"/>
          <p:cNvCxnSpPr/>
          <p:nvPr/>
        </p:nvCxnSpPr>
        <p:spPr>
          <a:xfrm>
            <a:off x="507257" y="170329"/>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13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596"/>
            <a:ext cx="10515600" cy="618942"/>
          </a:xfrm>
        </p:spPr>
        <p:txBody>
          <a:bodyPr/>
          <a:lstStyle/>
          <a:p>
            <a:r>
              <a:rPr lang="en-US" sz="3600" b="1" dirty="0">
                <a:latin typeface="Baskerville" panose="02020502070401020303" pitchFamily="18" charset="0"/>
                <a:ea typeface="Baskerville" panose="02020502070401020303" pitchFamily="18" charset="0"/>
              </a:rPr>
              <a:t>What is Risk?</a:t>
            </a:r>
          </a:p>
        </p:txBody>
      </p:sp>
      <p:sp>
        <p:nvSpPr>
          <p:cNvPr id="3" name="Content Placeholder 2"/>
          <p:cNvSpPr>
            <a:spLocks noGrp="1"/>
          </p:cNvSpPr>
          <p:nvPr>
            <p:ph idx="1"/>
          </p:nvPr>
        </p:nvSpPr>
        <p:spPr>
          <a:xfrm>
            <a:off x="774829" y="1677581"/>
            <a:ext cx="10578971" cy="4351338"/>
          </a:xfrm>
        </p:spPr>
        <p:txBody>
          <a:bodyPr/>
          <a:lstStyle/>
          <a:p>
            <a:r>
              <a:rPr lang="en-US" sz="2400" dirty="0">
                <a:latin typeface="Baskerville" panose="02020502070401020303" pitchFamily="18" charset="0"/>
                <a:ea typeface="Baskerville" panose="02020502070401020303" pitchFamily="18" charset="0"/>
              </a:rPr>
              <a:t>Risk is the chance of losing something of value</a:t>
            </a:r>
          </a:p>
          <a:p>
            <a:r>
              <a:rPr lang="en-US" sz="2400" dirty="0">
                <a:latin typeface="Baskerville" panose="02020502070401020303" pitchFamily="18" charset="0"/>
                <a:ea typeface="Baskerville" panose="02020502070401020303" pitchFamily="18" charset="0"/>
              </a:rPr>
              <a:t>Risk = Probability x Severity x Time</a:t>
            </a:r>
            <a:br>
              <a:rPr lang="en-US" sz="2400" dirty="0">
                <a:latin typeface="Baskerville" panose="02020502070401020303" pitchFamily="18" charset="0"/>
                <a:ea typeface="Baskerville" panose="02020502070401020303" pitchFamily="18" charset="0"/>
              </a:rPr>
            </a:br>
            <a:endParaRPr lang="en-US" sz="500" dirty="0">
              <a:latin typeface="Baskerville" panose="02020502070401020303" pitchFamily="18" charset="0"/>
              <a:ea typeface="Baskerville" panose="02020502070401020303" pitchFamily="18" charset="0"/>
            </a:endParaRPr>
          </a:p>
          <a:p>
            <a:pPr lvl="1"/>
            <a:r>
              <a:rPr lang="en-US" sz="2200" b="1" dirty="0">
                <a:solidFill>
                  <a:srgbClr val="C00000"/>
                </a:solidFill>
                <a:latin typeface="Baskerville" panose="02020502070401020303" pitchFamily="18" charset="0"/>
                <a:ea typeface="Baskerville" panose="02020502070401020303" pitchFamily="18" charset="0"/>
              </a:rPr>
              <a:t>Probability</a:t>
            </a:r>
            <a:r>
              <a:rPr lang="en-US" sz="2200" dirty="0">
                <a:solidFill>
                  <a:srgbClr val="C00000"/>
                </a:solidFill>
                <a:latin typeface="Baskerville" panose="02020502070401020303" pitchFamily="18" charset="0"/>
                <a:ea typeface="Baskerville" panose="02020502070401020303" pitchFamily="18" charset="0"/>
              </a:rPr>
              <a:t> — how likely?</a:t>
            </a:r>
          </a:p>
          <a:p>
            <a:pPr lvl="1"/>
            <a:r>
              <a:rPr lang="en-US" sz="2200" b="1" dirty="0">
                <a:solidFill>
                  <a:srgbClr val="C00000"/>
                </a:solidFill>
                <a:latin typeface="Baskerville" panose="02020502070401020303" pitchFamily="18" charset="0"/>
                <a:ea typeface="Baskerville" panose="02020502070401020303" pitchFamily="18" charset="0"/>
              </a:rPr>
              <a:t>Severity</a:t>
            </a:r>
            <a:r>
              <a:rPr lang="en-US" sz="2200" dirty="0">
                <a:solidFill>
                  <a:srgbClr val="C00000"/>
                </a:solidFill>
                <a:latin typeface="Baskerville" panose="02020502070401020303" pitchFamily="18" charset="0"/>
                <a:ea typeface="Baskerville" panose="02020502070401020303" pitchFamily="18" charset="0"/>
              </a:rPr>
              <a:t> — how bad?</a:t>
            </a:r>
          </a:p>
          <a:p>
            <a:pPr lvl="1"/>
            <a:r>
              <a:rPr lang="en-US" sz="2200" b="1" dirty="0">
                <a:solidFill>
                  <a:srgbClr val="C00000"/>
                </a:solidFill>
                <a:latin typeface="Baskerville" panose="02020502070401020303" pitchFamily="18" charset="0"/>
                <a:ea typeface="Baskerville" panose="02020502070401020303" pitchFamily="18" charset="0"/>
              </a:rPr>
              <a:t>Time</a:t>
            </a:r>
            <a:r>
              <a:rPr lang="en-US" sz="2200" dirty="0">
                <a:solidFill>
                  <a:srgbClr val="C00000"/>
                </a:solidFill>
                <a:latin typeface="Baskerville" panose="02020502070401020303" pitchFamily="18" charset="0"/>
                <a:ea typeface="Baskerville" panose="02020502070401020303" pitchFamily="18" charset="0"/>
              </a:rPr>
              <a:t> — how long?</a:t>
            </a:r>
          </a:p>
          <a:p>
            <a:r>
              <a:rPr lang="en-US" sz="2400" dirty="0">
                <a:latin typeface="Baskerville" panose="02020502070401020303" pitchFamily="18" charset="0"/>
                <a:ea typeface="Baskerville" panose="02020502070401020303" pitchFamily="18" charset="0"/>
              </a:rPr>
              <a:t>To lower risk you reduce one or more of the variables — make things less likely; less bad; shorter in duration. If you increase one of the variables, you increase risk.</a:t>
            </a:r>
          </a:p>
        </p:txBody>
      </p:sp>
      <p:cxnSp>
        <p:nvCxnSpPr>
          <p:cNvPr id="5" name="Straight Connector 4"/>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8365" y="4433098"/>
            <a:ext cx="5867399" cy="183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596"/>
            <a:ext cx="10515600" cy="618942"/>
          </a:xfrm>
        </p:spPr>
        <p:txBody>
          <a:bodyPr/>
          <a:lstStyle/>
          <a:p>
            <a:r>
              <a:rPr lang="en-US" sz="3600" b="1" dirty="0">
                <a:latin typeface="Baskerville" panose="02020502070401020303" pitchFamily="18" charset="0"/>
                <a:ea typeface="Baskerville" panose="02020502070401020303" pitchFamily="18" charset="0"/>
              </a:rPr>
              <a:t>What are Hazards?</a:t>
            </a:r>
          </a:p>
        </p:txBody>
      </p:sp>
      <p:sp>
        <p:nvSpPr>
          <p:cNvPr id="3" name="Content Placeholder 2"/>
          <p:cNvSpPr>
            <a:spLocks noGrp="1"/>
          </p:cNvSpPr>
          <p:nvPr>
            <p:ph idx="1"/>
          </p:nvPr>
        </p:nvSpPr>
        <p:spPr>
          <a:xfrm>
            <a:off x="774829" y="1387876"/>
            <a:ext cx="10578971" cy="2206353"/>
          </a:xfrm>
        </p:spPr>
        <p:txBody>
          <a:bodyPr/>
          <a:lstStyle/>
          <a:p>
            <a:r>
              <a:rPr lang="en-US" sz="2400" dirty="0">
                <a:latin typeface="Baskerville" panose="02020502070401020303" pitchFamily="18" charset="0"/>
                <a:ea typeface="Baskerville" panose="02020502070401020303" pitchFamily="18" charset="0"/>
              </a:rPr>
              <a:t>A hazard is a source of potential harm</a:t>
            </a:r>
          </a:p>
          <a:p>
            <a:r>
              <a:rPr lang="en-US" sz="2400" dirty="0">
                <a:latin typeface="Baskerville" panose="02020502070401020303" pitchFamily="18" charset="0"/>
                <a:ea typeface="Baskerville" panose="02020502070401020303" pitchFamily="18" charset="0"/>
              </a:rPr>
              <a:t>Two types of hazards</a:t>
            </a:r>
            <a:br>
              <a:rPr lang="en-US" sz="2400" dirty="0">
                <a:latin typeface="Baskerville" panose="02020502070401020303" pitchFamily="18" charset="0"/>
                <a:ea typeface="Baskerville" panose="02020502070401020303" pitchFamily="18" charset="0"/>
              </a:rPr>
            </a:br>
            <a:endParaRPr lang="en-US" sz="500" dirty="0">
              <a:latin typeface="Baskerville" panose="02020502070401020303" pitchFamily="18" charset="0"/>
              <a:ea typeface="Baskerville" panose="02020502070401020303" pitchFamily="18" charset="0"/>
            </a:endParaRPr>
          </a:p>
          <a:p>
            <a:pPr lvl="1"/>
            <a:r>
              <a:rPr lang="en-US" sz="2000" b="1" dirty="0">
                <a:solidFill>
                  <a:srgbClr val="C00000"/>
                </a:solidFill>
                <a:latin typeface="Baskerville" panose="02020502070401020303" pitchFamily="18" charset="0"/>
                <a:ea typeface="Baskerville" panose="02020502070401020303" pitchFamily="18" charset="0"/>
              </a:rPr>
              <a:t>Objective</a:t>
            </a:r>
            <a:r>
              <a:rPr lang="en-US" sz="2000" dirty="0">
                <a:solidFill>
                  <a:srgbClr val="C00000"/>
                </a:solidFill>
                <a:latin typeface="Baskerville" panose="02020502070401020303" pitchFamily="18" charset="0"/>
                <a:ea typeface="Baskerville" panose="02020502070401020303" pitchFamily="18" charset="0"/>
              </a:rPr>
              <a:t> — environment/external</a:t>
            </a:r>
          </a:p>
          <a:p>
            <a:pPr lvl="1"/>
            <a:r>
              <a:rPr lang="en-US" sz="2000" b="1" dirty="0">
                <a:solidFill>
                  <a:srgbClr val="C00000"/>
                </a:solidFill>
                <a:latin typeface="Baskerville" panose="02020502070401020303" pitchFamily="18" charset="0"/>
                <a:ea typeface="Baskerville" panose="02020502070401020303" pitchFamily="18" charset="0"/>
              </a:rPr>
              <a:t>Subjective</a:t>
            </a:r>
            <a:r>
              <a:rPr lang="en-US" sz="2000" dirty="0">
                <a:solidFill>
                  <a:srgbClr val="C00000"/>
                </a:solidFill>
                <a:latin typeface="Baskerville" panose="02020502070401020303" pitchFamily="18" charset="0"/>
                <a:ea typeface="Baskerville" panose="02020502070401020303" pitchFamily="18" charset="0"/>
              </a:rPr>
              <a:t> — self/internal</a:t>
            </a:r>
          </a:p>
          <a:p>
            <a:r>
              <a:rPr lang="en-US" sz="2400" dirty="0">
                <a:latin typeface="Baskerville" panose="02020502070401020303" pitchFamily="18" charset="0"/>
                <a:ea typeface="Baskerville" panose="02020502070401020303" pitchFamily="18" charset="0"/>
              </a:rPr>
              <a:t>Avoiding/managing hazards requires knowing which types you are dealing with.</a:t>
            </a:r>
          </a:p>
        </p:txBody>
      </p:sp>
      <p:cxnSp>
        <p:nvCxnSpPr>
          <p:cNvPr id="5" name="Straight Connector 4"/>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836692" y="4068994"/>
            <a:ext cx="10515600" cy="6189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Baskerville" panose="02020502070401020303" pitchFamily="18" charset="0"/>
                <a:ea typeface="Baskerville" panose="02020502070401020303" pitchFamily="18" charset="0"/>
              </a:rPr>
              <a:t>Mental Health Hazards</a:t>
            </a:r>
          </a:p>
        </p:txBody>
      </p:sp>
      <p:cxnSp>
        <p:nvCxnSpPr>
          <p:cNvPr id="7" name="Straight Connector 6"/>
          <p:cNvCxnSpPr/>
          <p:nvPr/>
        </p:nvCxnSpPr>
        <p:spPr>
          <a:xfrm>
            <a:off x="677765" y="3973832"/>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773325" y="4944374"/>
            <a:ext cx="10578971" cy="1230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Baskerville" panose="02020502070401020303" pitchFamily="18" charset="0"/>
                <a:ea typeface="Baskerville" panose="02020502070401020303" pitchFamily="18" charset="0"/>
              </a:rPr>
              <a:t>Primarily </a:t>
            </a:r>
            <a:r>
              <a:rPr lang="en-US" sz="2400" b="1" dirty="0">
                <a:solidFill>
                  <a:srgbClr val="C00000"/>
                </a:solidFill>
                <a:latin typeface="Baskerville" panose="02020502070401020303" pitchFamily="18" charset="0"/>
                <a:ea typeface="Baskerville" panose="02020502070401020303" pitchFamily="18" charset="0"/>
              </a:rPr>
              <a:t>subjective</a:t>
            </a:r>
            <a:r>
              <a:rPr lang="en-US" sz="2400" dirty="0">
                <a:latin typeface="Baskerville" panose="02020502070401020303" pitchFamily="18" charset="0"/>
                <a:ea typeface="Baskerville" panose="02020502070401020303" pitchFamily="18" charset="0"/>
              </a:rPr>
              <a:t> (internal) due to personal history, genetics, current diagnoses</a:t>
            </a:r>
          </a:p>
          <a:p>
            <a:r>
              <a:rPr lang="en-US" sz="2400" dirty="0">
                <a:latin typeface="Baskerville" panose="02020502070401020303" pitchFamily="18" charset="0"/>
                <a:ea typeface="Baskerville" panose="02020502070401020303" pitchFamily="18" charset="0"/>
              </a:rPr>
              <a:t>Can be brought on or increased by </a:t>
            </a:r>
            <a:r>
              <a:rPr lang="en-US" sz="2400" b="1" dirty="0">
                <a:solidFill>
                  <a:srgbClr val="C00000"/>
                </a:solidFill>
                <a:latin typeface="Baskerville" panose="02020502070401020303" pitchFamily="18" charset="0"/>
                <a:ea typeface="Baskerville" panose="02020502070401020303" pitchFamily="18" charset="0"/>
              </a:rPr>
              <a:t>objective</a:t>
            </a:r>
            <a:r>
              <a:rPr lang="en-US" sz="2400" dirty="0">
                <a:latin typeface="Baskerville" panose="02020502070401020303" pitchFamily="18" charset="0"/>
                <a:ea typeface="Baskerville" panose="02020502070401020303" pitchFamily="18" charset="0"/>
              </a:rPr>
              <a:t> (external) factors:</a:t>
            </a:r>
          </a:p>
          <a:p>
            <a:pPr lvl="1"/>
            <a:r>
              <a:rPr lang="en-US" sz="2000" dirty="0">
                <a:solidFill>
                  <a:srgbClr val="C00000"/>
                </a:solidFill>
                <a:latin typeface="Baskerville" panose="02020502070401020303" pitchFamily="18" charset="0"/>
                <a:ea typeface="Baskerville" panose="02020502070401020303" pitchFamily="18" charset="0"/>
              </a:rPr>
              <a:t>Events, Cues, Triggers, Context</a:t>
            </a:r>
          </a:p>
        </p:txBody>
      </p:sp>
      <p:cxnSp>
        <p:nvCxnSpPr>
          <p:cNvPr id="10" name="Straight Connector 9"/>
          <p:cNvCxnSpPr/>
          <p:nvPr/>
        </p:nvCxnSpPr>
        <p:spPr>
          <a:xfrm flipV="1">
            <a:off x="104681" y="3691061"/>
            <a:ext cx="11916258" cy="9296"/>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596"/>
            <a:ext cx="10515600" cy="618942"/>
          </a:xfrm>
        </p:spPr>
        <p:txBody>
          <a:bodyPr/>
          <a:lstStyle/>
          <a:p>
            <a:r>
              <a:rPr lang="en-US" sz="3600" b="1" dirty="0">
                <a:latin typeface="Baskerville" panose="02020502070401020303" pitchFamily="18" charset="0"/>
                <a:ea typeface="Baskerville" panose="02020502070401020303" pitchFamily="18" charset="0"/>
              </a:rPr>
              <a:t>Faculty Leader Response Toolkit</a:t>
            </a:r>
          </a:p>
        </p:txBody>
      </p:sp>
      <p:sp>
        <p:nvSpPr>
          <p:cNvPr id="3" name="Content Placeholder 2"/>
          <p:cNvSpPr>
            <a:spLocks noGrp="1"/>
          </p:cNvSpPr>
          <p:nvPr>
            <p:ph idx="1"/>
          </p:nvPr>
        </p:nvSpPr>
        <p:spPr>
          <a:xfrm>
            <a:off x="774829" y="1496516"/>
            <a:ext cx="10931302" cy="4596466"/>
          </a:xfrm>
        </p:spPr>
        <p:txBody>
          <a:bodyPr/>
          <a:lstStyle/>
          <a:p>
            <a:r>
              <a:rPr lang="en-US" sz="2400" b="1" dirty="0">
                <a:solidFill>
                  <a:srgbClr val="C00000"/>
                </a:solidFill>
                <a:latin typeface="Baskerville" panose="02020502070401020303" pitchFamily="18" charset="0"/>
                <a:ea typeface="Baskerville" panose="02020502070401020303" pitchFamily="18" charset="0"/>
              </a:rPr>
              <a:t>What it is:</a:t>
            </a:r>
          </a:p>
          <a:p>
            <a:pPr lvl="1"/>
            <a:r>
              <a:rPr lang="en-US" sz="2200" dirty="0">
                <a:latin typeface="Baskerville" panose="02020502070401020303" pitchFamily="18" charset="0"/>
                <a:ea typeface="Baskerville" panose="02020502070401020303" pitchFamily="18" charset="0"/>
              </a:rPr>
              <a:t>Creating a safe, supportive environment</a:t>
            </a:r>
          </a:p>
          <a:p>
            <a:pPr lvl="1"/>
            <a:r>
              <a:rPr lang="en-US" sz="2200" dirty="0">
                <a:latin typeface="Baskerville" panose="02020502070401020303" pitchFamily="18" charset="0"/>
                <a:ea typeface="Baskerville" panose="02020502070401020303" pitchFamily="18" charset="0"/>
              </a:rPr>
              <a:t>Faculty leader-student relationship</a:t>
            </a:r>
          </a:p>
          <a:p>
            <a:pPr lvl="1"/>
            <a:r>
              <a:rPr lang="en-US" sz="2200" dirty="0">
                <a:latin typeface="Baskerville" panose="02020502070401020303" pitchFamily="18" charset="0"/>
                <a:ea typeface="Baskerville" panose="02020502070401020303" pitchFamily="18" charset="0"/>
              </a:rPr>
              <a:t>Role</a:t>
            </a:r>
            <a:r>
              <a:rPr lang="en-US" sz="2200" b="1" dirty="0">
                <a:latin typeface="Baskerville" panose="02020502070401020303" pitchFamily="18" charset="0"/>
                <a:ea typeface="Baskerville" panose="02020502070401020303" pitchFamily="18" charset="0"/>
              </a:rPr>
              <a:t> </a:t>
            </a:r>
            <a:r>
              <a:rPr lang="en-US" sz="2200" dirty="0">
                <a:latin typeface="Baskerville" panose="02020502070401020303" pitchFamily="18" charset="0"/>
                <a:ea typeface="Baskerville" panose="02020502070401020303" pitchFamily="18" charset="0"/>
              </a:rPr>
              <a:t>modeling healthy behavior and good self-care</a:t>
            </a:r>
          </a:p>
          <a:p>
            <a:pPr lvl="1"/>
            <a:r>
              <a:rPr lang="en-US" sz="2200" dirty="0">
                <a:latin typeface="Baskerville" panose="02020502070401020303" pitchFamily="18" charset="0"/>
                <a:ea typeface="Baskerville" panose="02020502070401020303" pitchFamily="18" charset="0"/>
              </a:rPr>
              <a:t>Improving your active listening</a:t>
            </a:r>
          </a:p>
          <a:p>
            <a:pPr lvl="1"/>
            <a:r>
              <a:rPr lang="en-US" sz="2200" dirty="0">
                <a:latin typeface="Baskerville" panose="02020502070401020303" pitchFamily="18" charset="0"/>
                <a:ea typeface="Baskerville" panose="02020502070401020303" pitchFamily="18" charset="0"/>
              </a:rPr>
              <a:t>Harnessing coping skills that you can teach or recommend to students</a:t>
            </a:r>
          </a:p>
          <a:p>
            <a:pPr lvl="1"/>
            <a:r>
              <a:rPr lang="en-US" sz="2200" dirty="0">
                <a:latin typeface="Baskerville" panose="02020502070401020303" pitchFamily="18" charset="0"/>
                <a:ea typeface="Baskerville" panose="02020502070401020303" pitchFamily="18" charset="0"/>
              </a:rPr>
              <a:t>Collaboration</a:t>
            </a:r>
          </a:p>
          <a:p>
            <a:r>
              <a:rPr lang="en-US" sz="2400" b="1" dirty="0">
                <a:solidFill>
                  <a:srgbClr val="C00000"/>
                </a:solidFill>
                <a:latin typeface="Baskerville" panose="02020502070401020303" pitchFamily="18" charset="0"/>
                <a:ea typeface="Baskerville" panose="02020502070401020303" pitchFamily="18" charset="0"/>
              </a:rPr>
              <a:t>What it isn’t:</a:t>
            </a:r>
          </a:p>
          <a:p>
            <a:pPr lvl="1"/>
            <a:r>
              <a:rPr lang="en-US" sz="2200" dirty="0">
                <a:latin typeface="Baskerville" panose="02020502070401020303" pitchFamily="18" charset="0"/>
                <a:ea typeface="Baskerville" panose="02020502070401020303" pitchFamily="18" charset="0"/>
              </a:rPr>
              <a:t>Counseling</a:t>
            </a:r>
          </a:p>
          <a:p>
            <a:pPr lvl="1"/>
            <a:r>
              <a:rPr lang="en-US" sz="2200" dirty="0">
                <a:latin typeface="Baskerville" panose="02020502070401020303" pitchFamily="18" charset="0"/>
                <a:ea typeface="Baskerville" panose="02020502070401020303" pitchFamily="18" charset="0"/>
              </a:rPr>
              <a:t>Diagnosing mental health disorders/conditions</a:t>
            </a:r>
          </a:p>
          <a:p>
            <a:pPr lvl="1"/>
            <a:r>
              <a:rPr lang="en-US" sz="2200" dirty="0">
                <a:latin typeface="Baskerville" panose="02020502070401020303" pitchFamily="18" charset="0"/>
                <a:ea typeface="Baskerville" panose="02020502070401020303" pitchFamily="18" charset="0"/>
              </a:rPr>
              <a:t>Providing medical advice</a:t>
            </a:r>
          </a:p>
          <a:p>
            <a:pPr lvl="1"/>
            <a:r>
              <a:rPr lang="en-US" sz="2200" dirty="0">
                <a:latin typeface="Baskerville" panose="02020502070401020303" pitchFamily="18" charset="0"/>
                <a:ea typeface="Baskerville" panose="02020502070401020303" pitchFamily="18" charset="0"/>
              </a:rPr>
              <a:t>“Fixing” students’ issues for them</a:t>
            </a:r>
          </a:p>
        </p:txBody>
      </p:sp>
      <p:cxnSp>
        <p:nvCxnSpPr>
          <p:cNvPr id="5" name="Straight Connector 4"/>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50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596"/>
            <a:ext cx="10515600" cy="618942"/>
          </a:xfrm>
        </p:spPr>
        <p:txBody>
          <a:bodyPr/>
          <a:lstStyle/>
          <a:p>
            <a:r>
              <a:rPr lang="en-US" sz="3600" b="1" dirty="0">
                <a:latin typeface="Baskerville" panose="02020502070401020303" pitchFamily="18" charset="0"/>
                <a:ea typeface="Baskerville" panose="02020502070401020303" pitchFamily="18" charset="0"/>
              </a:rPr>
              <a:t>Tool for Addressing Student Concerns</a:t>
            </a:r>
          </a:p>
        </p:txBody>
      </p:sp>
      <p:sp>
        <p:nvSpPr>
          <p:cNvPr id="3" name="Content Placeholder 2"/>
          <p:cNvSpPr>
            <a:spLocks noGrp="1"/>
          </p:cNvSpPr>
          <p:nvPr>
            <p:ph idx="1"/>
          </p:nvPr>
        </p:nvSpPr>
        <p:spPr>
          <a:xfrm>
            <a:off x="774829" y="1496515"/>
            <a:ext cx="3942026" cy="4767179"/>
          </a:xfrm>
        </p:spPr>
        <p:txBody>
          <a:bodyPr/>
          <a:lstStyle/>
          <a:p>
            <a:r>
              <a:rPr lang="en-US" b="1" dirty="0">
                <a:solidFill>
                  <a:srgbClr val="C00000"/>
                </a:solidFill>
                <a:latin typeface="Baskerville" panose="02020502070401020303" pitchFamily="18" charset="0"/>
                <a:ea typeface="Baskerville" panose="02020502070401020303" pitchFamily="18" charset="0"/>
              </a:rPr>
              <a:t>B</a:t>
            </a:r>
            <a:r>
              <a:rPr lang="en-US" b="1" dirty="0">
                <a:solidFill>
                  <a:srgbClr val="C00000"/>
                </a:solidFill>
                <a:latin typeface="Baskerville" panose="02020502070401020303" pitchFamily="18" charset="0"/>
                <a:ea typeface="Baskerville" panose="02020502070401020303" pitchFamily="18" charset="0"/>
                <a:cs typeface="Calibri" panose="020F0502020204030204" pitchFamily="34" charset="0"/>
              </a:rPr>
              <a:t>-</a:t>
            </a:r>
            <a:r>
              <a:rPr lang="en-US" b="1" dirty="0">
                <a:solidFill>
                  <a:srgbClr val="C00000"/>
                </a:solidFill>
                <a:latin typeface="Baskerville" panose="02020502070401020303" pitchFamily="18" charset="0"/>
                <a:ea typeface="Baskerville" panose="02020502070401020303" pitchFamily="18" charset="0"/>
              </a:rPr>
              <a:t>I</a:t>
            </a:r>
            <a:r>
              <a:rPr lang="en-US" b="1" dirty="0">
                <a:solidFill>
                  <a:srgbClr val="C00000"/>
                </a:solidFill>
                <a:latin typeface="Baskerville" panose="02020502070401020303" pitchFamily="18" charset="0"/>
                <a:ea typeface="Baskerville" panose="02020502070401020303" pitchFamily="18" charset="0"/>
                <a:cs typeface="Calibri" panose="020F0502020204030204" pitchFamily="34" charset="0"/>
              </a:rPr>
              <a:t>-</a:t>
            </a:r>
            <a:r>
              <a:rPr lang="en-US" b="1" dirty="0">
                <a:solidFill>
                  <a:srgbClr val="C00000"/>
                </a:solidFill>
                <a:latin typeface="Baskerville" panose="02020502070401020303" pitchFamily="18" charset="0"/>
                <a:ea typeface="Baskerville" panose="02020502070401020303" pitchFamily="18" charset="0"/>
              </a:rPr>
              <a:t>G C</a:t>
            </a:r>
            <a:r>
              <a:rPr lang="en-US" b="1" dirty="0">
                <a:solidFill>
                  <a:srgbClr val="C00000"/>
                </a:solidFill>
                <a:latin typeface="Baskerville" panose="02020502070401020303" pitchFamily="18" charset="0"/>
                <a:ea typeface="Baskerville" panose="02020502070401020303" pitchFamily="18" charset="0"/>
                <a:cs typeface="Calibri" panose="020F0502020204030204" pitchFamily="34" charset="0"/>
              </a:rPr>
              <a:t>-</a:t>
            </a:r>
            <a:r>
              <a:rPr lang="en-US" b="1" dirty="0">
                <a:solidFill>
                  <a:srgbClr val="C00000"/>
                </a:solidFill>
                <a:latin typeface="Baskerville" panose="02020502070401020303" pitchFamily="18" charset="0"/>
                <a:ea typeface="Baskerville" panose="02020502070401020303" pitchFamily="18" charset="0"/>
              </a:rPr>
              <a:t>A</a:t>
            </a:r>
            <a:r>
              <a:rPr lang="en-US" b="1" dirty="0">
                <a:solidFill>
                  <a:srgbClr val="C00000"/>
                </a:solidFill>
                <a:latin typeface="Baskerville" panose="02020502070401020303" pitchFamily="18" charset="0"/>
                <a:ea typeface="Baskerville" panose="02020502070401020303" pitchFamily="18" charset="0"/>
                <a:cs typeface="Calibri" panose="020F0502020204030204" pitchFamily="34" charset="0"/>
              </a:rPr>
              <a:t>-</a:t>
            </a:r>
            <a:r>
              <a:rPr lang="en-US" b="1" dirty="0">
                <a:solidFill>
                  <a:srgbClr val="C00000"/>
                </a:solidFill>
                <a:latin typeface="Baskerville" panose="02020502070401020303" pitchFamily="18" charset="0"/>
                <a:ea typeface="Baskerville" panose="02020502070401020303" pitchFamily="18" charset="0"/>
              </a:rPr>
              <a:t>T</a:t>
            </a:r>
          </a:p>
          <a:p>
            <a:pPr lvl="1"/>
            <a:r>
              <a:rPr lang="en-US" b="1" dirty="0">
                <a:solidFill>
                  <a:srgbClr val="C00000"/>
                </a:solidFill>
                <a:latin typeface="Baskerville" panose="02020502070401020303" pitchFamily="18" charset="0"/>
                <a:ea typeface="Baskerville" panose="02020502070401020303" pitchFamily="18" charset="0"/>
              </a:rPr>
              <a:t>B</a:t>
            </a:r>
            <a:r>
              <a:rPr lang="en-US" dirty="0">
                <a:latin typeface="Baskerville" panose="02020502070401020303" pitchFamily="18" charset="0"/>
                <a:ea typeface="Baskerville" panose="02020502070401020303" pitchFamily="18" charset="0"/>
              </a:rPr>
              <a:t>uild rapport</a:t>
            </a:r>
            <a:br>
              <a:rPr lang="en-US" dirty="0">
                <a:latin typeface="Baskerville" panose="02020502070401020303" pitchFamily="18" charset="0"/>
                <a:ea typeface="Baskerville" panose="02020502070401020303" pitchFamily="18" charset="0"/>
              </a:rPr>
            </a:br>
            <a:endParaRPr lang="en-US" dirty="0">
              <a:latin typeface="Baskerville" panose="02020502070401020303" pitchFamily="18" charset="0"/>
              <a:ea typeface="Baskerville" panose="02020502070401020303" pitchFamily="18" charset="0"/>
            </a:endParaRPr>
          </a:p>
          <a:p>
            <a:pPr lvl="1"/>
            <a:r>
              <a:rPr lang="en-US" b="1" dirty="0">
                <a:solidFill>
                  <a:srgbClr val="C00000"/>
                </a:solidFill>
                <a:latin typeface="Baskerville" panose="02020502070401020303" pitchFamily="18" charset="0"/>
                <a:ea typeface="Baskerville" panose="02020502070401020303" pitchFamily="18" charset="0"/>
              </a:rPr>
              <a:t>I</a:t>
            </a:r>
            <a:r>
              <a:rPr lang="en-US" dirty="0">
                <a:latin typeface="Baskerville" panose="02020502070401020303" pitchFamily="18" charset="0"/>
                <a:ea typeface="Baskerville" panose="02020502070401020303" pitchFamily="18" charset="0"/>
              </a:rPr>
              <a:t>dentify problem(s)</a:t>
            </a:r>
            <a:br>
              <a:rPr lang="en-US" dirty="0">
                <a:latin typeface="Baskerville" panose="02020502070401020303" pitchFamily="18" charset="0"/>
                <a:ea typeface="Baskerville" panose="02020502070401020303" pitchFamily="18" charset="0"/>
              </a:rPr>
            </a:br>
            <a:endParaRPr lang="en-US" dirty="0">
              <a:latin typeface="Baskerville" panose="02020502070401020303" pitchFamily="18" charset="0"/>
              <a:ea typeface="Baskerville" panose="02020502070401020303" pitchFamily="18" charset="0"/>
            </a:endParaRPr>
          </a:p>
          <a:p>
            <a:pPr lvl="1"/>
            <a:r>
              <a:rPr lang="en-US" b="1" dirty="0">
                <a:solidFill>
                  <a:srgbClr val="C00000"/>
                </a:solidFill>
                <a:latin typeface="Baskerville" panose="02020502070401020303" pitchFamily="18" charset="0"/>
                <a:ea typeface="Baskerville" panose="02020502070401020303" pitchFamily="18" charset="0"/>
              </a:rPr>
              <a:t>G</a:t>
            </a:r>
            <a:r>
              <a:rPr lang="en-US" dirty="0">
                <a:latin typeface="Baskerville" panose="02020502070401020303" pitchFamily="18" charset="0"/>
                <a:ea typeface="Baskerville" panose="02020502070401020303" pitchFamily="18" charset="0"/>
              </a:rPr>
              <a:t>enerate alternatives</a:t>
            </a:r>
            <a:br>
              <a:rPr lang="en-US" dirty="0">
                <a:latin typeface="Baskerville" panose="02020502070401020303" pitchFamily="18" charset="0"/>
                <a:ea typeface="Baskerville" panose="02020502070401020303" pitchFamily="18" charset="0"/>
              </a:rPr>
            </a:br>
            <a:endParaRPr lang="en-US" dirty="0">
              <a:latin typeface="Baskerville" panose="02020502070401020303" pitchFamily="18" charset="0"/>
              <a:ea typeface="Baskerville" panose="02020502070401020303" pitchFamily="18" charset="0"/>
            </a:endParaRPr>
          </a:p>
          <a:p>
            <a:pPr lvl="1"/>
            <a:r>
              <a:rPr lang="en-US" b="1" dirty="0">
                <a:solidFill>
                  <a:srgbClr val="C00000"/>
                </a:solidFill>
                <a:latin typeface="Baskerville" panose="02020502070401020303" pitchFamily="18" charset="0"/>
                <a:ea typeface="Baskerville" panose="02020502070401020303" pitchFamily="18" charset="0"/>
              </a:rPr>
              <a:t>C</a:t>
            </a:r>
            <a:r>
              <a:rPr lang="en-US" dirty="0">
                <a:latin typeface="Baskerville" panose="02020502070401020303" pitchFamily="18" charset="0"/>
                <a:ea typeface="Baskerville" panose="02020502070401020303" pitchFamily="18" charset="0"/>
              </a:rPr>
              <a:t>reate an </a:t>
            </a:r>
            <a:r>
              <a:rPr lang="en-US" b="1" dirty="0">
                <a:solidFill>
                  <a:srgbClr val="C00000"/>
                </a:solidFill>
                <a:latin typeface="Baskerville" panose="02020502070401020303" pitchFamily="18" charset="0"/>
                <a:ea typeface="Baskerville" panose="02020502070401020303" pitchFamily="18" charset="0"/>
              </a:rPr>
              <a:t>A</a:t>
            </a:r>
            <a:r>
              <a:rPr lang="en-US" dirty="0">
                <a:latin typeface="Baskerville" panose="02020502070401020303" pitchFamily="18" charset="0"/>
                <a:ea typeface="Baskerville" panose="02020502070401020303" pitchFamily="18" charset="0"/>
              </a:rPr>
              <a:t>ction plan</a:t>
            </a:r>
            <a:br>
              <a:rPr lang="en-US" dirty="0">
                <a:latin typeface="Baskerville" panose="02020502070401020303" pitchFamily="18" charset="0"/>
                <a:ea typeface="Baskerville" panose="02020502070401020303" pitchFamily="18" charset="0"/>
              </a:rPr>
            </a:br>
            <a:endParaRPr lang="en-US" dirty="0">
              <a:latin typeface="Baskerville" panose="02020502070401020303" pitchFamily="18" charset="0"/>
              <a:ea typeface="Baskerville" panose="02020502070401020303" pitchFamily="18" charset="0"/>
            </a:endParaRPr>
          </a:p>
          <a:p>
            <a:pPr lvl="1"/>
            <a:r>
              <a:rPr lang="en-US" b="1" dirty="0">
                <a:solidFill>
                  <a:srgbClr val="C00000"/>
                </a:solidFill>
                <a:latin typeface="Baskerville" panose="02020502070401020303" pitchFamily="18" charset="0"/>
                <a:ea typeface="Baskerville" panose="02020502070401020303" pitchFamily="18" charset="0"/>
              </a:rPr>
              <a:t>T</a:t>
            </a:r>
            <a:r>
              <a:rPr lang="en-US" dirty="0">
                <a:latin typeface="Baskerville" panose="02020502070401020303" pitchFamily="18" charset="0"/>
                <a:ea typeface="Baskerville" panose="02020502070401020303" pitchFamily="18" charset="0"/>
              </a:rPr>
              <a:t>ransition &amp; follow-up</a:t>
            </a:r>
          </a:p>
        </p:txBody>
      </p:sp>
      <p:cxnSp>
        <p:nvCxnSpPr>
          <p:cNvPr id="5" name="Straight Connector 4"/>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14338" name="Picture 2" descr="Image result for big leop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8661" y="1657744"/>
            <a:ext cx="6153339" cy="461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04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9686" y="1013992"/>
            <a:ext cx="3023594" cy="959667"/>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Deep breathing exercises</a:t>
            </a:r>
          </a:p>
        </p:txBody>
      </p:sp>
      <p:sp>
        <p:nvSpPr>
          <p:cNvPr id="6" name="Rounded Rectangle 5"/>
          <p:cNvSpPr/>
          <p:nvPr/>
        </p:nvSpPr>
        <p:spPr>
          <a:xfrm>
            <a:off x="579686" y="2126059"/>
            <a:ext cx="3023594" cy="959667"/>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Improved sleep</a:t>
            </a:r>
          </a:p>
        </p:txBody>
      </p:sp>
      <p:sp>
        <p:nvSpPr>
          <p:cNvPr id="7" name="Rounded Rectangle 6"/>
          <p:cNvSpPr/>
          <p:nvPr/>
        </p:nvSpPr>
        <p:spPr>
          <a:xfrm>
            <a:off x="579686" y="3238126"/>
            <a:ext cx="3023594" cy="959667"/>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Family connection/support</a:t>
            </a:r>
          </a:p>
        </p:txBody>
      </p:sp>
      <p:sp>
        <p:nvSpPr>
          <p:cNvPr id="8" name="Rounded Rectangle 7"/>
          <p:cNvSpPr/>
          <p:nvPr/>
        </p:nvSpPr>
        <p:spPr>
          <a:xfrm>
            <a:off x="579686" y="4350193"/>
            <a:ext cx="3023594" cy="959667"/>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Mindfulness &amp; meditation apps</a:t>
            </a:r>
          </a:p>
        </p:txBody>
      </p:sp>
      <p:sp>
        <p:nvSpPr>
          <p:cNvPr id="9" name="Rounded Rectangle 8"/>
          <p:cNvSpPr/>
          <p:nvPr/>
        </p:nvSpPr>
        <p:spPr>
          <a:xfrm>
            <a:off x="8678505" y="1013992"/>
            <a:ext cx="3023594" cy="959667"/>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Exercise</a:t>
            </a:r>
          </a:p>
        </p:txBody>
      </p:sp>
      <p:sp>
        <p:nvSpPr>
          <p:cNvPr id="10" name="Rounded Rectangle 9"/>
          <p:cNvSpPr/>
          <p:nvPr/>
        </p:nvSpPr>
        <p:spPr>
          <a:xfrm>
            <a:off x="8678505" y="2126059"/>
            <a:ext cx="3023594" cy="959667"/>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Journaling</a:t>
            </a:r>
          </a:p>
        </p:txBody>
      </p:sp>
      <p:sp>
        <p:nvSpPr>
          <p:cNvPr id="11" name="Rounded Rectangle 10"/>
          <p:cNvSpPr/>
          <p:nvPr/>
        </p:nvSpPr>
        <p:spPr>
          <a:xfrm>
            <a:off x="8678505" y="3238126"/>
            <a:ext cx="3023594" cy="959667"/>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Peer support</a:t>
            </a:r>
          </a:p>
        </p:txBody>
      </p:sp>
      <p:sp>
        <p:nvSpPr>
          <p:cNvPr id="12" name="Rounded Rectangle 11"/>
          <p:cNvSpPr/>
          <p:nvPr/>
        </p:nvSpPr>
        <p:spPr>
          <a:xfrm>
            <a:off x="8678505" y="4350193"/>
            <a:ext cx="3023594" cy="959667"/>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Fresh air &amp; natural light</a:t>
            </a:r>
            <a:endParaRPr lang="en-US" dirty="0"/>
          </a:p>
        </p:txBody>
      </p:sp>
      <p:sp>
        <p:nvSpPr>
          <p:cNvPr id="13" name="Rounded Rectangle 12"/>
          <p:cNvSpPr/>
          <p:nvPr/>
        </p:nvSpPr>
        <p:spPr>
          <a:xfrm>
            <a:off x="4629095" y="1013991"/>
            <a:ext cx="3023594" cy="959667"/>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Talking out emotions –avoiding “bottling”</a:t>
            </a:r>
          </a:p>
        </p:txBody>
      </p:sp>
      <p:sp>
        <p:nvSpPr>
          <p:cNvPr id="14" name="Rounded Rectangle 13"/>
          <p:cNvSpPr/>
          <p:nvPr/>
        </p:nvSpPr>
        <p:spPr>
          <a:xfrm>
            <a:off x="4584203" y="4350193"/>
            <a:ext cx="3023594" cy="959667"/>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Regular individual check-ins</a:t>
            </a:r>
          </a:p>
        </p:txBody>
      </p:sp>
      <p:sp>
        <p:nvSpPr>
          <p:cNvPr id="15" name="Oval 14"/>
          <p:cNvSpPr/>
          <p:nvPr/>
        </p:nvSpPr>
        <p:spPr>
          <a:xfrm>
            <a:off x="4418091" y="2199995"/>
            <a:ext cx="3489879" cy="1997798"/>
          </a:xfrm>
          <a:prstGeom prst="ellips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EMOTIONAL &amp; MENTAL HEALTH</a:t>
            </a:r>
            <a:br>
              <a:rPr lang="en-US" sz="2400" b="1" dirty="0">
                <a:solidFill>
                  <a:schemeClr val="tx1"/>
                </a:solidFill>
              </a:rPr>
            </a:br>
            <a:r>
              <a:rPr lang="en-US" sz="2400" b="1" dirty="0">
                <a:solidFill>
                  <a:schemeClr val="tx1"/>
                </a:solidFill>
              </a:rPr>
              <a:t>TOOLKIT</a:t>
            </a:r>
          </a:p>
        </p:txBody>
      </p:sp>
    </p:spTree>
    <p:extLst>
      <p:ext uri="{BB962C8B-B14F-4D97-AF65-F5344CB8AC3E}">
        <p14:creationId xmlns:p14="http://schemas.microsoft.com/office/powerpoint/2010/main" val="139571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Baskerville" panose="02020502070401020303" pitchFamily="18" charset="0"/>
                <a:ea typeface="Baskerville" panose="02020502070401020303" pitchFamily="18" charset="0"/>
              </a:rPr>
              <a:t>General Considerations for Anxiety</a:t>
            </a:r>
          </a:p>
        </p:txBody>
      </p:sp>
      <p:sp>
        <p:nvSpPr>
          <p:cNvPr id="3" name="Content Placeholder 2"/>
          <p:cNvSpPr>
            <a:spLocks noGrp="1"/>
          </p:cNvSpPr>
          <p:nvPr>
            <p:ph sz="half" idx="1"/>
          </p:nvPr>
        </p:nvSpPr>
        <p:spPr>
          <a:xfrm>
            <a:off x="838200" y="1508688"/>
            <a:ext cx="5181600" cy="4351338"/>
          </a:xfrm>
        </p:spPr>
        <p:txBody>
          <a:bodyPr/>
          <a:lstStyle/>
          <a:p>
            <a:pPr marL="0" indent="0">
              <a:buNone/>
            </a:pPr>
            <a:r>
              <a:rPr lang="en-US" sz="2400" b="1" dirty="0">
                <a:latin typeface="Baskerville" panose="02020502070401020303" pitchFamily="18" charset="0"/>
                <a:ea typeface="Baskerville" panose="02020502070401020303" pitchFamily="18" charset="0"/>
              </a:rPr>
              <a:t>What to look for:</a:t>
            </a:r>
          </a:p>
          <a:p>
            <a:r>
              <a:rPr lang="en-US" sz="2000" dirty="0">
                <a:latin typeface="Baskerville" panose="02020502070401020303" pitchFamily="18" charset="0"/>
                <a:ea typeface="Baskerville" panose="02020502070401020303" pitchFamily="18" charset="0"/>
              </a:rPr>
              <a:t>Excessive worry (“everything”)</a:t>
            </a:r>
          </a:p>
          <a:p>
            <a:r>
              <a:rPr lang="en-US" sz="2000" dirty="0">
                <a:latin typeface="Baskerville" panose="02020502070401020303" pitchFamily="18" charset="0"/>
                <a:ea typeface="Baskerville" panose="02020502070401020303" pitchFamily="18" charset="0"/>
              </a:rPr>
              <a:t>Difficulty controlling worry</a:t>
            </a:r>
          </a:p>
          <a:p>
            <a:r>
              <a:rPr lang="en-US" sz="2000" dirty="0">
                <a:latin typeface="Baskerville" panose="02020502070401020303" pitchFamily="18" charset="0"/>
                <a:ea typeface="Baskerville" panose="02020502070401020303" pitchFamily="18" charset="0"/>
              </a:rPr>
              <a:t>Restlessness/Difficulty concentrating</a:t>
            </a:r>
          </a:p>
          <a:p>
            <a:r>
              <a:rPr lang="en-US" sz="2000" dirty="0">
                <a:latin typeface="Baskerville" panose="02020502070401020303" pitchFamily="18" charset="0"/>
                <a:ea typeface="Baskerville" panose="02020502070401020303" pitchFamily="18" charset="0"/>
              </a:rPr>
              <a:t>Irritability</a:t>
            </a:r>
          </a:p>
          <a:p>
            <a:r>
              <a:rPr lang="en-US" sz="2000" dirty="0">
                <a:latin typeface="Baskerville" panose="02020502070401020303" pitchFamily="18" charset="0"/>
                <a:ea typeface="Baskerville" panose="02020502070401020303" pitchFamily="18" charset="0"/>
              </a:rPr>
              <a:t>Muscle tension</a:t>
            </a:r>
          </a:p>
          <a:p>
            <a:r>
              <a:rPr lang="en-US" sz="2000" dirty="0">
                <a:latin typeface="Baskerville" panose="02020502070401020303" pitchFamily="18" charset="0"/>
                <a:ea typeface="Baskerville" panose="02020502070401020303" pitchFamily="18" charset="0"/>
              </a:rPr>
              <a:t>Sleep concerns </a:t>
            </a:r>
          </a:p>
          <a:p>
            <a:endParaRPr lang="en-US" sz="2400" dirty="0">
              <a:latin typeface="Californian FB" panose="0207040306080B030204" pitchFamily="18" charset="0"/>
            </a:endParaRPr>
          </a:p>
        </p:txBody>
      </p:sp>
      <p:sp>
        <p:nvSpPr>
          <p:cNvPr id="4" name="Content Placeholder 3"/>
          <p:cNvSpPr>
            <a:spLocks noGrp="1"/>
          </p:cNvSpPr>
          <p:nvPr>
            <p:ph sz="half" idx="2"/>
          </p:nvPr>
        </p:nvSpPr>
        <p:spPr>
          <a:xfrm>
            <a:off x="5909651" y="1508688"/>
            <a:ext cx="5715000" cy="4351338"/>
          </a:xfrm>
        </p:spPr>
        <p:txBody>
          <a:bodyPr/>
          <a:lstStyle/>
          <a:p>
            <a:pPr marL="0" indent="0">
              <a:buNone/>
            </a:pPr>
            <a:r>
              <a:rPr lang="en-US" sz="2400" b="1" dirty="0">
                <a:latin typeface="Baskerville" panose="02020502070401020303" pitchFamily="18" charset="0"/>
                <a:ea typeface="Baskerville" panose="02020502070401020303" pitchFamily="18" charset="0"/>
              </a:rPr>
              <a:t>How to help:</a:t>
            </a:r>
          </a:p>
          <a:p>
            <a:r>
              <a:rPr lang="en-US" sz="2000" dirty="0">
                <a:latin typeface="Baskerville" panose="02020502070401020303" pitchFamily="18" charset="0"/>
                <a:ea typeface="Baskerville" panose="02020502070401020303" pitchFamily="18" charset="0"/>
              </a:rPr>
              <a:t>What medication is the student currently taking?</a:t>
            </a:r>
          </a:p>
          <a:p>
            <a:r>
              <a:rPr lang="en-US" sz="2000" dirty="0">
                <a:latin typeface="Baskerville" panose="02020502070401020303" pitchFamily="18" charset="0"/>
                <a:ea typeface="Baskerville" panose="02020502070401020303" pitchFamily="18" charset="0"/>
              </a:rPr>
              <a:t>Help them recognize any triggers</a:t>
            </a:r>
          </a:p>
          <a:p>
            <a:r>
              <a:rPr lang="en-US" sz="2000" dirty="0">
                <a:latin typeface="Baskerville" panose="02020502070401020303" pitchFamily="18" charset="0"/>
                <a:ea typeface="Baskerville" panose="02020502070401020303" pitchFamily="18" charset="0"/>
              </a:rPr>
              <a:t>Help them concentrate on their breathing</a:t>
            </a:r>
          </a:p>
          <a:p>
            <a:r>
              <a:rPr lang="en-US" sz="2000" dirty="0">
                <a:latin typeface="Baskerville" panose="02020502070401020303" pitchFamily="18" charset="0"/>
                <a:ea typeface="Baskerville" panose="02020502070401020303" pitchFamily="18" charset="0"/>
              </a:rPr>
              <a:t>Different forms. Adults can experience Generalized Anxiety Disorder, Separation Anxiety Disorder, etc.</a:t>
            </a:r>
          </a:p>
        </p:txBody>
      </p:sp>
      <p:cxnSp>
        <p:nvCxnSpPr>
          <p:cNvPr id="5" name="Straight Connector 4"/>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55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2818"/>
            <a:ext cx="10515600" cy="836663"/>
          </a:xfrm>
        </p:spPr>
        <p:txBody>
          <a:bodyPr/>
          <a:lstStyle/>
          <a:p>
            <a:r>
              <a:rPr lang="en-US" sz="3600" b="1" dirty="0">
                <a:latin typeface="Baskerville" panose="02020502070401020303" pitchFamily="18" charset="0"/>
                <a:ea typeface="Baskerville" panose="02020502070401020303" pitchFamily="18" charset="0"/>
              </a:rPr>
              <a:t>General Considerations for Depression </a:t>
            </a:r>
          </a:p>
        </p:txBody>
      </p:sp>
      <p:sp>
        <p:nvSpPr>
          <p:cNvPr id="3" name="Content Placeholder 2"/>
          <p:cNvSpPr>
            <a:spLocks noGrp="1"/>
          </p:cNvSpPr>
          <p:nvPr>
            <p:ph sz="half" idx="1"/>
          </p:nvPr>
        </p:nvSpPr>
        <p:spPr>
          <a:xfrm>
            <a:off x="578894" y="1541715"/>
            <a:ext cx="5599832" cy="3627814"/>
          </a:xfrm>
        </p:spPr>
        <p:txBody>
          <a:bodyPr/>
          <a:lstStyle/>
          <a:p>
            <a:pPr marL="0" indent="0">
              <a:buNone/>
            </a:pPr>
            <a:r>
              <a:rPr lang="en-US" sz="2400" b="1" dirty="0">
                <a:latin typeface="Baskerville" panose="02020502070401020303" pitchFamily="18" charset="0"/>
                <a:ea typeface="Baskerville" panose="02020502070401020303" pitchFamily="18" charset="0"/>
              </a:rPr>
              <a:t>What to look for:</a:t>
            </a:r>
          </a:p>
          <a:p>
            <a:r>
              <a:rPr lang="en-US" sz="2000" dirty="0">
                <a:latin typeface="Baskerville" panose="02020502070401020303" pitchFamily="18" charset="0"/>
                <a:ea typeface="Baskerville" panose="02020502070401020303" pitchFamily="18" charset="0"/>
              </a:rPr>
              <a:t>Depressed mood most of the day nearly every day</a:t>
            </a:r>
          </a:p>
          <a:p>
            <a:r>
              <a:rPr lang="en-US" sz="2000" dirty="0">
                <a:latin typeface="Baskerville" panose="02020502070401020303" pitchFamily="18" charset="0"/>
                <a:ea typeface="Baskerville" panose="02020502070401020303" pitchFamily="18" charset="0"/>
              </a:rPr>
              <a:t>Diminished interests </a:t>
            </a:r>
          </a:p>
          <a:p>
            <a:r>
              <a:rPr lang="en-US" sz="2000" dirty="0">
                <a:latin typeface="Baskerville" panose="02020502070401020303" pitchFamily="18" charset="0"/>
                <a:ea typeface="Baskerville" panose="02020502070401020303" pitchFamily="18" charset="0"/>
              </a:rPr>
              <a:t>Weight loss/gain</a:t>
            </a:r>
          </a:p>
          <a:p>
            <a:r>
              <a:rPr lang="en-US" sz="2000" dirty="0">
                <a:latin typeface="Baskerville" panose="02020502070401020303" pitchFamily="18" charset="0"/>
                <a:ea typeface="Baskerville" panose="02020502070401020303" pitchFamily="18" charset="0"/>
              </a:rPr>
              <a:t>Sleep concerns </a:t>
            </a:r>
          </a:p>
          <a:p>
            <a:r>
              <a:rPr lang="en-US" sz="2000" dirty="0">
                <a:latin typeface="Baskerville" panose="02020502070401020303" pitchFamily="18" charset="0"/>
                <a:ea typeface="Baskerville" panose="02020502070401020303" pitchFamily="18" charset="0"/>
              </a:rPr>
              <a:t>Fatigue </a:t>
            </a:r>
          </a:p>
          <a:p>
            <a:r>
              <a:rPr lang="en-US" sz="2000" dirty="0">
                <a:latin typeface="Baskerville" panose="02020502070401020303" pitchFamily="18" charset="0"/>
                <a:ea typeface="Baskerville" panose="02020502070401020303" pitchFamily="18" charset="0"/>
              </a:rPr>
              <a:t>Feelings of worthlessness</a:t>
            </a:r>
          </a:p>
          <a:p>
            <a:r>
              <a:rPr lang="en-US" sz="2000" dirty="0">
                <a:latin typeface="Baskerville" panose="02020502070401020303" pitchFamily="18" charset="0"/>
                <a:ea typeface="Baskerville" panose="02020502070401020303" pitchFamily="18" charset="0"/>
              </a:rPr>
              <a:t>Recurrent thoughts of death </a:t>
            </a:r>
          </a:p>
        </p:txBody>
      </p:sp>
      <p:sp>
        <p:nvSpPr>
          <p:cNvPr id="4" name="Content Placeholder 3"/>
          <p:cNvSpPr>
            <a:spLocks noGrp="1"/>
          </p:cNvSpPr>
          <p:nvPr>
            <p:ph sz="half" idx="2"/>
          </p:nvPr>
        </p:nvSpPr>
        <p:spPr>
          <a:xfrm>
            <a:off x="6178726" y="1546875"/>
            <a:ext cx="5599832" cy="2735414"/>
          </a:xfrm>
        </p:spPr>
        <p:txBody>
          <a:bodyPr/>
          <a:lstStyle/>
          <a:p>
            <a:pPr marL="0" indent="0">
              <a:buNone/>
            </a:pPr>
            <a:r>
              <a:rPr lang="en-US" sz="2400" b="1" dirty="0">
                <a:latin typeface="Baskerville" panose="02020502070401020303" pitchFamily="18" charset="0"/>
                <a:ea typeface="Baskerville" panose="02020502070401020303" pitchFamily="18" charset="0"/>
              </a:rPr>
              <a:t>How to help:</a:t>
            </a:r>
          </a:p>
          <a:p>
            <a:r>
              <a:rPr lang="en-US" sz="2000" dirty="0">
                <a:latin typeface="Baskerville" panose="02020502070401020303" pitchFamily="18" charset="0"/>
                <a:ea typeface="Baskerville" panose="02020502070401020303" pitchFamily="18" charset="0"/>
              </a:rPr>
              <a:t>What medication is the student currently taking?</a:t>
            </a:r>
          </a:p>
          <a:p>
            <a:r>
              <a:rPr lang="en-US" sz="2000" dirty="0">
                <a:latin typeface="Baskerville" panose="02020502070401020303" pitchFamily="18" charset="0"/>
                <a:ea typeface="Baskerville" panose="02020502070401020303" pitchFamily="18" charset="0"/>
              </a:rPr>
              <a:t>Encourage student to share feelings </a:t>
            </a:r>
          </a:p>
          <a:p>
            <a:r>
              <a:rPr lang="en-US" sz="2000" dirty="0">
                <a:latin typeface="Baskerville" panose="02020502070401020303" pitchFamily="18" charset="0"/>
                <a:ea typeface="Baskerville" panose="02020502070401020303" pitchFamily="18" charset="0"/>
              </a:rPr>
              <a:t>Stay on top of it – even in the “good” days</a:t>
            </a:r>
          </a:p>
          <a:p>
            <a:r>
              <a:rPr lang="en-US" sz="2000" dirty="0">
                <a:latin typeface="Baskerville" panose="02020502070401020303" pitchFamily="18" charset="0"/>
                <a:ea typeface="Baskerville" panose="02020502070401020303" pitchFamily="18" charset="0"/>
              </a:rPr>
              <a:t>Assess for possible suicidal thinking/concerns </a:t>
            </a:r>
          </a:p>
          <a:p>
            <a:endParaRPr lang="en-US" sz="2400" dirty="0">
              <a:latin typeface="Californian FB" panose="0207040306080B030204" pitchFamily="18" charset="0"/>
            </a:endParaRPr>
          </a:p>
        </p:txBody>
      </p:sp>
      <p:cxnSp>
        <p:nvCxnSpPr>
          <p:cNvPr id="5" name="Straight Connector 4"/>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1674005" y="5426339"/>
            <a:ext cx="8850517" cy="3540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C00000"/>
                </a:solidFill>
                <a:latin typeface="Baskerville" panose="02020502070401020303" pitchFamily="18" charset="0"/>
                <a:ea typeface="Baskerville" panose="02020502070401020303" pitchFamily="18" charset="0"/>
              </a:rPr>
              <a:t>Note:</a:t>
            </a:r>
            <a:r>
              <a:rPr lang="en-US" sz="2400" dirty="0">
                <a:solidFill>
                  <a:srgbClr val="C00000"/>
                </a:solidFill>
                <a:latin typeface="Baskerville" panose="02020502070401020303" pitchFamily="18" charset="0"/>
                <a:ea typeface="Baskerville" panose="02020502070401020303" pitchFamily="18" charset="0"/>
              </a:rPr>
              <a:t> Onset (sudden or gradual), </a:t>
            </a:r>
            <a:r>
              <a:rPr lang="en-US" sz="2400" dirty="0" err="1">
                <a:solidFill>
                  <a:srgbClr val="C00000"/>
                </a:solidFill>
                <a:latin typeface="Baskerville" panose="02020502070401020303" pitchFamily="18" charset="0"/>
                <a:ea typeface="Baskerville" panose="02020502070401020303" pitchFamily="18" charset="0"/>
              </a:rPr>
              <a:t>Female:Male</a:t>
            </a:r>
            <a:r>
              <a:rPr lang="en-US" sz="2400" dirty="0">
                <a:solidFill>
                  <a:srgbClr val="C00000"/>
                </a:solidFill>
                <a:latin typeface="Baskerville" panose="02020502070401020303" pitchFamily="18" charset="0"/>
                <a:ea typeface="Baskerville" panose="02020502070401020303" pitchFamily="18" charset="0"/>
              </a:rPr>
              <a:t> (2:1), Mid/Late 20s. </a:t>
            </a:r>
            <a:endParaRPr lang="en-US" sz="2000" dirty="0">
              <a:solidFill>
                <a:srgbClr val="C00000"/>
              </a:solidFill>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378644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8342"/>
            <a:ext cx="10515600" cy="618942"/>
          </a:xfrm>
        </p:spPr>
        <p:txBody>
          <a:bodyPr/>
          <a:lstStyle/>
          <a:p>
            <a:r>
              <a:rPr lang="en-US" sz="3600" b="1" dirty="0">
                <a:latin typeface="Baskerville" panose="02020502070401020303" pitchFamily="18" charset="0"/>
                <a:ea typeface="Baskerville" panose="02020502070401020303" pitchFamily="18" charset="0"/>
              </a:rPr>
              <a:t>Goals for this Teaching Roundtable</a:t>
            </a:r>
          </a:p>
        </p:txBody>
      </p:sp>
      <p:sp>
        <p:nvSpPr>
          <p:cNvPr id="3" name="Content Placeholder 2"/>
          <p:cNvSpPr>
            <a:spLocks noGrp="1"/>
          </p:cNvSpPr>
          <p:nvPr>
            <p:ph idx="1"/>
          </p:nvPr>
        </p:nvSpPr>
        <p:spPr>
          <a:xfrm>
            <a:off x="838200" y="1677581"/>
            <a:ext cx="10515600" cy="4351338"/>
          </a:xfrm>
        </p:spPr>
        <p:txBody>
          <a:bodyPr/>
          <a:lstStyle/>
          <a:p>
            <a:r>
              <a:rPr lang="en-US" sz="2200" dirty="0">
                <a:latin typeface="Baskerville" panose="02020502070401020303" pitchFamily="18" charset="0"/>
                <a:ea typeface="Baskerville" panose="02020502070401020303" pitchFamily="18" charset="0"/>
              </a:rPr>
              <a:t>Better understand the current state of student mental health &amp; the roles that various offices have in preparing study abroad students (and faculty) for success</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200" dirty="0">
                <a:latin typeface="Baskerville" panose="02020502070401020303" pitchFamily="18" charset="0"/>
                <a:ea typeface="Baskerville" panose="02020502070401020303" pitchFamily="18" charset="0"/>
              </a:rPr>
              <a:t>Outline the general principles of risk management in study abroad</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200" dirty="0">
                <a:latin typeface="Baskerville" panose="02020502070401020303" pitchFamily="18" charset="0"/>
                <a:ea typeface="Baskerville" panose="02020502070401020303" pitchFamily="18" charset="0"/>
              </a:rPr>
              <a:t>Apply the principles of risk management to mental health</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200" dirty="0">
                <a:latin typeface="Baskerville" panose="02020502070401020303" pitchFamily="18" charset="0"/>
                <a:ea typeface="Baskerville" panose="02020502070401020303" pitchFamily="18" charset="0"/>
              </a:rPr>
              <a:t>Learn foundational tools of emotional and mental health “first aid”</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200" dirty="0">
                <a:latin typeface="Baskerville" panose="02020502070401020303" pitchFamily="18" charset="0"/>
                <a:ea typeface="Baskerville" panose="02020502070401020303" pitchFamily="18" charset="0"/>
              </a:rPr>
              <a:t>Strengthen your competence and confidence as a faculty leader in effectively addressing issues of student mental health abroad</a:t>
            </a:r>
          </a:p>
        </p:txBody>
      </p:sp>
      <p:cxnSp>
        <p:nvCxnSpPr>
          <p:cNvPr id="5" name="Straight Connector 4"/>
          <p:cNvCxnSpPr/>
          <p:nvPr/>
        </p:nvCxnSpPr>
        <p:spPr>
          <a:xfrm>
            <a:off x="679273" y="383180"/>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73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596"/>
            <a:ext cx="10515600" cy="618942"/>
          </a:xfrm>
        </p:spPr>
        <p:txBody>
          <a:bodyPr/>
          <a:lstStyle/>
          <a:p>
            <a:r>
              <a:rPr lang="en-US" sz="3600" b="1" dirty="0">
                <a:latin typeface="Baskerville" panose="02020502070401020303" pitchFamily="18" charset="0"/>
                <a:ea typeface="Baskerville" panose="02020502070401020303" pitchFamily="18" charset="0"/>
              </a:rPr>
              <a:t>Tool for Suicidal Assessment</a:t>
            </a:r>
          </a:p>
        </p:txBody>
      </p:sp>
      <p:sp>
        <p:nvSpPr>
          <p:cNvPr id="3" name="Content Placeholder 2"/>
          <p:cNvSpPr>
            <a:spLocks noGrp="1"/>
          </p:cNvSpPr>
          <p:nvPr>
            <p:ph idx="1"/>
          </p:nvPr>
        </p:nvSpPr>
        <p:spPr>
          <a:xfrm>
            <a:off x="774829" y="1496515"/>
            <a:ext cx="3942026" cy="4767179"/>
          </a:xfrm>
        </p:spPr>
        <p:txBody>
          <a:bodyPr/>
          <a:lstStyle/>
          <a:p>
            <a:r>
              <a:rPr lang="en-US" b="1" dirty="0">
                <a:solidFill>
                  <a:srgbClr val="C00000"/>
                </a:solidFill>
                <a:latin typeface="Baskerville" panose="02020502070401020303" pitchFamily="18" charset="0"/>
                <a:ea typeface="Baskerville" panose="02020502070401020303" pitchFamily="18" charset="0"/>
              </a:rPr>
              <a:t>S.L.A.P.</a:t>
            </a:r>
          </a:p>
          <a:p>
            <a:pPr lvl="1"/>
            <a:r>
              <a:rPr lang="en-US" b="1" dirty="0">
                <a:solidFill>
                  <a:srgbClr val="C00000"/>
                </a:solidFill>
                <a:latin typeface="Baskerville" panose="02020502070401020303" pitchFamily="18" charset="0"/>
                <a:ea typeface="Baskerville" panose="02020502070401020303" pitchFamily="18" charset="0"/>
              </a:rPr>
              <a:t>S</a:t>
            </a:r>
            <a:r>
              <a:rPr lang="en-US" dirty="0">
                <a:latin typeface="Baskerville" panose="02020502070401020303" pitchFamily="18" charset="0"/>
                <a:ea typeface="Baskerville" panose="02020502070401020303" pitchFamily="18" charset="0"/>
              </a:rPr>
              <a:t>pecific plan vs. general thoughts?</a:t>
            </a:r>
            <a:br>
              <a:rPr lang="en-US" dirty="0">
                <a:latin typeface="Baskerville" panose="02020502070401020303" pitchFamily="18" charset="0"/>
                <a:ea typeface="Baskerville" panose="02020502070401020303" pitchFamily="18" charset="0"/>
              </a:rPr>
            </a:br>
            <a:endParaRPr lang="en-US" dirty="0">
              <a:latin typeface="Baskerville" panose="02020502070401020303" pitchFamily="18" charset="0"/>
              <a:ea typeface="Baskerville" panose="02020502070401020303" pitchFamily="18" charset="0"/>
            </a:endParaRPr>
          </a:p>
          <a:p>
            <a:pPr lvl="1"/>
            <a:r>
              <a:rPr lang="en-US" b="1" dirty="0">
                <a:solidFill>
                  <a:srgbClr val="C00000"/>
                </a:solidFill>
                <a:latin typeface="Baskerville" panose="02020502070401020303" pitchFamily="18" charset="0"/>
                <a:ea typeface="Baskerville" panose="02020502070401020303" pitchFamily="18" charset="0"/>
              </a:rPr>
              <a:t>L</a:t>
            </a:r>
            <a:r>
              <a:rPr lang="en-US" dirty="0">
                <a:latin typeface="Baskerville" panose="02020502070401020303" pitchFamily="18" charset="0"/>
                <a:ea typeface="Baskerville" panose="02020502070401020303" pitchFamily="18" charset="0"/>
              </a:rPr>
              <a:t>ethality – How deadly?</a:t>
            </a:r>
            <a:br>
              <a:rPr lang="en-US" dirty="0">
                <a:latin typeface="Baskerville" panose="02020502070401020303" pitchFamily="18" charset="0"/>
                <a:ea typeface="Baskerville" panose="02020502070401020303" pitchFamily="18" charset="0"/>
              </a:rPr>
            </a:br>
            <a:endParaRPr lang="en-US" dirty="0">
              <a:latin typeface="Baskerville" panose="02020502070401020303" pitchFamily="18" charset="0"/>
              <a:ea typeface="Baskerville" panose="02020502070401020303" pitchFamily="18" charset="0"/>
            </a:endParaRPr>
          </a:p>
          <a:p>
            <a:pPr lvl="1"/>
            <a:r>
              <a:rPr lang="en-US" b="1" dirty="0">
                <a:solidFill>
                  <a:srgbClr val="C00000"/>
                </a:solidFill>
                <a:latin typeface="Baskerville" panose="02020502070401020303" pitchFamily="18" charset="0"/>
                <a:ea typeface="Baskerville" panose="02020502070401020303" pitchFamily="18" charset="0"/>
              </a:rPr>
              <a:t>A</a:t>
            </a:r>
            <a:r>
              <a:rPr lang="en-US" dirty="0">
                <a:latin typeface="Baskerville" panose="02020502070401020303" pitchFamily="18" charset="0"/>
                <a:ea typeface="Baskerville" panose="02020502070401020303" pitchFamily="18" charset="0"/>
              </a:rPr>
              <a:t>vailability (of means)?</a:t>
            </a:r>
            <a:br>
              <a:rPr lang="en-US" dirty="0">
                <a:latin typeface="Baskerville" panose="02020502070401020303" pitchFamily="18" charset="0"/>
                <a:ea typeface="Baskerville" panose="02020502070401020303" pitchFamily="18" charset="0"/>
              </a:rPr>
            </a:br>
            <a:endParaRPr lang="en-US" dirty="0">
              <a:latin typeface="Baskerville" panose="02020502070401020303" pitchFamily="18" charset="0"/>
              <a:ea typeface="Baskerville" panose="02020502070401020303" pitchFamily="18" charset="0"/>
            </a:endParaRPr>
          </a:p>
          <a:p>
            <a:pPr lvl="1"/>
            <a:r>
              <a:rPr lang="en-US" b="1" dirty="0">
                <a:solidFill>
                  <a:srgbClr val="C00000"/>
                </a:solidFill>
                <a:latin typeface="Baskerville" panose="02020502070401020303" pitchFamily="18" charset="0"/>
                <a:ea typeface="Baskerville" panose="02020502070401020303" pitchFamily="18" charset="0"/>
              </a:rPr>
              <a:t>P</a:t>
            </a:r>
            <a:r>
              <a:rPr lang="en-US" dirty="0">
                <a:latin typeface="Baskerville" panose="02020502070401020303" pitchFamily="18" charset="0"/>
                <a:ea typeface="Baskerville" panose="02020502070401020303" pitchFamily="18" charset="0"/>
              </a:rPr>
              <a:t>roximity (of help)?  Are they isolated?  </a:t>
            </a:r>
            <a:br>
              <a:rPr lang="en-US" dirty="0">
                <a:latin typeface="Californian FB" panose="0207040306080B030204" pitchFamily="18" charset="0"/>
              </a:rPr>
            </a:br>
            <a:endParaRPr lang="en-US" dirty="0">
              <a:latin typeface="Californian FB" panose="0207040306080B030204" pitchFamily="18" charset="0"/>
            </a:endParaRPr>
          </a:p>
        </p:txBody>
      </p:sp>
      <p:cxnSp>
        <p:nvCxnSpPr>
          <p:cNvPr id="5" name="Straight Connector 4"/>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591" y="1743508"/>
            <a:ext cx="6731409" cy="452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3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Case stud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3418" y="1454427"/>
            <a:ext cx="8713299" cy="384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22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596"/>
            <a:ext cx="10515600" cy="618942"/>
          </a:xfrm>
        </p:spPr>
        <p:txBody>
          <a:bodyPr/>
          <a:lstStyle/>
          <a:p>
            <a:r>
              <a:rPr lang="en-US" sz="3600" b="1" dirty="0">
                <a:latin typeface="Baskerville" panose="02020502070401020303" pitchFamily="18" charset="0"/>
                <a:ea typeface="Baskerville" panose="02020502070401020303" pitchFamily="18" charset="0"/>
              </a:rPr>
              <a:t>Case A.  |  Sarah</a:t>
            </a:r>
          </a:p>
        </p:txBody>
      </p:sp>
      <p:sp>
        <p:nvSpPr>
          <p:cNvPr id="3" name="Content Placeholder 2"/>
          <p:cNvSpPr>
            <a:spLocks noGrp="1"/>
          </p:cNvSpPr>
          <p:nvPr>
            <p:ph idx="1"/>
          </p:nvPr>
        </p:nvSpPr>
        <p:spPr>
          <a:xfrm>
            <a:off x="774830" y="1387876"/>
            <a:ext cx="6169178" cy="3986440"/>
          </a:xfrm>
        </p:spPr>
        <p:txBody>
          <a:bodyPr/>
          <a:lstStyle/>
          <a:p>
            <a:pPr algn="just"/>
            <a:r>
              <a:rPr lang="en-US" sz="2000" dirty="0">
                <a:latin typeface="Baskerville" panose="02020502070401020303" pitchFamily="18" charset="0"/>
                <a:ea typeface="Baskerville" panose="02020502070401020303" pitchFamily="18" charset="0"/>
              </a:rPr>
              <a:t>About two weeks after starting your program in Italy, your student, Sarah, asks if she can speak with you. </a:t>
            </a:r>
            <a:br>
              <a:rPr lang="en-US" sz="2000" dirty="0">
                <a:latin typeface="Baskerville" panose="02020502070401020303" pitchFamily="18" charset="0"/>
                <a:ea typeface="Baskerville" panose="02020502070401020303" pitchFamily="18" charset="0"/>
              </a:rPr>
            </a:br>
            <a:r>
              <a:rPr lang="en-US" sz="2000" dirty="0">
                <a:latin typeface="Baskerville" panose="02020502070401020303" pitchFamily="18" charset="0"/>
                <a:ea typeface="Baskerville" panose="02020502070401020303" pitchFamily="18" charset="0"/>
              </a:rPr>
              <a:t>She tells you that she is having trouble connecting during the day and falling asleep at night because her mind keeps racing. “I’m just overwhelmed – I miss my family and I’m struggling with being here. And at times, as an Asian female, I don’t feel comfortable here.”</a:t>
            </a:r>
            <a:br>
              <a:rPr lang="en-US" sz="2000" dirty="0">
                <a:latin typeface="Baskerville" panose="02020502070401020303" pitchFamily="18" charset="0"/>
                <a:ea typeface="Baskerville" panose="02020502070401020303" pitchFamily="18" charset="0"/>
              </a:rPr>
            </a:br>
            <a:br>
              <a:rPr lang="en-US" sz="2000" dirty="0">
                <a:latin typeface="Baskerville" panose="02020502070401020303" pitchFamily="18" charset="0"/>
                <a:ea typeface="Baskerville" panose="02020502070401020303" pitchFamily="18" charset="0"/>
              </a:rPr>
            </a:br>
            <a:r>
              <a:rPr lang="en-US" sz="2000" dirty="0">
                <a:latin typeface="Baskerville" panose="02020502070401020303" pitchFamily="18" charset="0"/>
                <a:ea typeface="Baskerville" panose="02020502070401020303" pitchFamily="18" charset="0"/>
              </a:rPr>
              <a:t>In addition to sleep issues, she says that she has had periodic headaches and stomachaches. She tells you, </a:t>
            </a:r>
            <a:br>
              <a:rPr lang="en-US" sz="2000" dirty="0">
                <a:latin typeface="Baskerville" panose="02020502070401020303" pitchFamily="18" charset="0"/>
                <a:ea typeface="Baskerville" panose="02020502070401020303" pitchFamily="18" charset="0"/>
              </a:rPr>
            </a:br>
            <a:r>
              <a:rPr lang="en-US" sz="2000" dirty="0">
                <a:latin typeface="Baskerville" panose="02020502070401020303" pitchFamily="18" charset="0"/>
                <a:ea typeface="Baskerville" panose="02020502070401020303" pitchFamily="18" charset="0"/>
              </a:rPr>
              <a:t>“My mom thought this would be a great experience for me, but I was nervous about leaving my family and friends back at Whitworth. It seems I was right. </a:t>
            </a:r>
            <a:br>
              <a:rPr lang="en-US" sz="2000" dirty="0">
                <a:latin typeface="Baskerville" panose="02020502070401020303" pitchFamily="18" charset="0"/>
                <a:ea typeface="Baskerville" panose="02020502070401020303" pitchFamily="18" charset="0"/>
              </a:rPr>
            </a:br>
            <a:r>
              <a:rPr lang="en-US" sz="2000" dirty="0">
                <a:latin typeface="Baskerville" panose="02020502070401020303" pitchFamily="18" charset="0"/>
                <a:ea typeface="Baskerville" panose="02020502070401020303" pitchFamily="18" charset="0"/>
              </a:rPr>
              <a:t>Maybe this was a bad idea.“</a:t>
            </a:r>
          </a:p>
        </p:txBody>
      </p:sp>
      <p:cxnSp>
        <p:nvCxnSpPr>
          <p:cNvPr id="5" name="Straight Connector 4"/>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5124"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102" r="12488"/>
          <a:stretch/>
        </p:blipFill>
        <p:spPr bwMode="auto">
          <a:xfrm>
            <a:off x="7259782" y="1478879"/>
            <a:ext cx="4932218" cy="38954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9273" y="5374316"/>
            <a:ext cx="6982149" cy="400110"/>
          </a:xfrm>
          <a:prstGeom prst="rect">
            <a:avLst/>
          </a:prstGeom>
        </p:spPr>
        <p:txBody>
          <a:bodyPr wrap="square">
            <a:spAutoFit/>
          </a:bodyPr>
          <a:lstStyle/>
          <a:p>
            <a:pPr algn="just"/>
            <a:r>
              <a:rPr lang="en-US" sz="2000" b="1" dirty="0">
                <a:latin typeface="Baskerville" panose="02020502070401020303" pitchFamily="18" charset="0"/>
                <a:ea typeface="Baskerville" panose="02020502070401020303" pitchFamily="18" charset="0"/>
              </a:rPr>
              <a:t>How would you respond? What steps might you take?</a:t>
            </a:r>
            <a:endParaRPr lang="en-US" sz="2400" b="1"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07204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596"/>
            <a:ext cx="11353800" cy="618942"/>
          </a:xfrm>
        </p:spPr>
        <p:txBody>
          <a:bodyPr/>
          <a:lstStyle/>
          <a:p>
            <a:r>
              <a:rPr lang="en-US" sz="3600" b="1" dirty="0">
                <a:latin typeface="Baskerville" panose="02020502070401020303" pitchFamily="18" charset="0"/>
                <a:ea typeface="Baskerville" panose="02020502070401020303" pitchFamily="18" charset="0"/>
              </a:rPr>
              <a:t>Case A. – </a:t>
            </a:r>
            <a:r>
              <a:rPr lang="en-US" sz="2800" b="1" dirty="0">
                <a:latin typeface="Baskerville" panose="02020502070401020303" pitchFamily="18" charset="0"/>
                <a:ea typeface="Baskerville" panose="02020502070401020303" pitchFamily="18" charset="0"/>
              </a:rPr>
              <a:t>Separation Anxiety/Generalized Anxiety/</a:t>
            </a:r>
            <a:br>
              <a:rPr lang="en-US" sz="2800" b="1" dirty="0">
                <a:latin typeface="Baskerville" panose="02020502070401020303" pitchFamily="18" charset="0"/>
                <a:ea typeface="Baskerville" panose="02020502070401020303" pitchFamily="18" charset="0"/>
              </a:rPr>
            </a:br>
            <a:r>
              <a:rPr lang="en-US" sz="2800" b="1" dirty="0">
                <a:latin typeface="Baskerville" panose="02020502070401020303" pitchFamily="18" charset="0"/>
                <a:ea typeface="Baskerville" panose="02020502070401020303" pitchFamily="18" charset="0"/>
              </a:rPr>
              <a:t>Culture Shock</a:t>
            </a:r>
          </a:p>
        </p:txBody>
      </p:sp>
      <p:sp>
        <p:nvSpPr>
          <p:cNvPr id="3" name="Content Placeholder 2"/>
          <p:cNvSpPr>
            <a:spLocks noGrp="1"/>
          </p:cNvSpPr>
          <p:nvPr>
            <p:ph idx="1"/>
          </p:nvPr>
        </p:nvSpPr>
        <p:spPr>
          <a:xfrm>
            <a:off x="679273" y="1606773"/>
            <a:ext cx="11353799" cy="4134741"/>
          </a:xfrm>
        </p:spPr>
        <p:txBody>
          <a:bodyPr/>
          <a:lstStyle/>
          <a:p>
            <a:r>
              <a:rPr lang="en-US" sz="2200" b="1" dirty="0">
                <a:latin typeface="Baskerville" panose="02020502070401020303" pitchFamily="18" charset="0"/>
                <a:ea typeface="Baskerville" panose="02020502070401020303" pitchFamily="18" charset="0"/>
              </a:rPr>
              <a:t>TYPE: </a:t>
            </a:r>
            <a:r>
              <a:rPr lang="en-US" sz="2000" dirty="0">
                <a:latin typeface="Baskerville" panose="02020502070401020303" pitchFamily="18" charset="0"/>
                <a:ea typeface="Baskerville" panose="02020502070401020303" pitchFamily="18" charset="0"/>
              </a:rPr>
              <a:t>Low-moderate risk</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200" b="1" dirty="0">
                <a:latin typeface="Baskerville" panose="02020502070401020303" pitchFamily="18" charset="0"/>
                <a:ea typeface="Baskerville" panose="02020502070401020303" pitchFamily="18" charset="0"/>
              </a:rPr>
              <a:t>CONCERNS: </a:t>
            </a:r>
            <a:r>
              <a:rPr lang="en-US" sz="2000" dirty="0">
                <a:latin typeface="Baskerville" panose="02020502070401020303" pitchFamily="18" charset="0"/>
                <a:ea typeface="Baskerville" panose="02020502070401020303" pitchFamily="18" charset="0"/>
              </a:rPr>
              <a:t>Homesickness | Mood issues | Relationship concerns | Somatization of symptomology</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000" b="1" dirty="0">
                <a:latin typeface="Baskerville" panose="02020502070401020303" pitchFamily="18" charset="0"/>
                <a:ea typeface="Baskerville" panose="02020502070401020303" pitchFamily="18" charset="0"/>
              </a:rPr>
              <a:t>STUDENT-DIRECTED RESPONSE:</a:t>
            </a:r>
          </a:p>
          <a:p>
            <a:pPr lvl="1"/>
            <a:r>
              <a:rPr lang="en-US" sz="2000" dirty="0">
                <a:latin typeface="Baskerville" panose="02020502070401020303" pitchFamily="18" charset="0"/>
                <a:ea typeface="Baskerville" panose="02020502070401020303" pitchFamily="18" charset="0"/>
              </a:rPr>
              <a:t>Active listening |  80%-20% Rule </a:t>
            </a:r>
          </a:p>
          <a:p>
            <a:pPr lvl="1"/>
            <a:r>
              <a:rPr lang="en-US" sz="2000" dirty="0">
                <a:latin typeface="Baskerville" panose="02020502070401020303" pitchFamily="18" charset="0"/>
                <a:ea typeface="Baskerville" panose="02020502070401020303" pitchFamily="18" charset="0"/>
              </a:rPr>
              <a:t>“BIG CAT” tool (resulting in action plan development)</a:t>
            </a:r>
          </a:p>
          <a:p>
            <a:pPr lvl="1"/>
            <a:r>
              <a:rPr lang="en-US" sz="2000" dirty="0">
                <a:latin typeface="Baskerville" panose="02020502070401020303" pitchFamily="18" charset="0"/>
                <a:ea typeface="Baskerville" panose="02020502070401020303" pitchFamily="18" charset="0"/>
              </a:rPr>
              <a:t>Grounding exercises - deep breathing</a:t>
            </a:r>
          </a:p>
          <a:p>
            <a:pPr marL="457200" lvl="1" indent="0">
              <a:buNone/>
            </a:pPr>
            <a:endParaRPr lang="en-US" sz="2000" dirty="0">
              <a:latin typeface="Baskerville" panose="02020502070401020303" pitchFamily="18" charset="0"/>
              <a:ea typeface="Baskerville" panose="02020502070401020303" pitchFamily="18" charset="0"/>
            </a:endParaRPr>
          </a:p>
          <a:p>
            <a:r>
              <a:rPr lang="en-US" sz="2000" b="1" dirty="0">
                <a:latin typeface="Baskerville" panose="02020502070401020303" pitchFamily="18" charset="0"/>
                <a:ea typeface="Baskerville" panose="02020502070401020303" pitchFamily="18" charset="0"/>
              </a:rPr>
              <a:t>PROGRAM/ADMINISTRATIVE RESPONSE: </a:t>
            </a:r>
          </a:p>
          <a:p>
            <a:pPr lvl="1"/>
            <a:r>
              <a:rPr lang="en-US" sz="2000" dirty="0">
                <a:latin typeface="Baskerville" panose="02020502070401020303" pitchFamily="18" charset="0"/>
                <a:ea typeface="Baskerville" panose="02020502070401020303" pitchFamily="18" charset="0"/>
              </a:rPr>
              <a:t>Maintain situational awareness and follow-up with student</a:t>
            </a:r>
          </a:p>
          <a:p>
            <a:pPr lvl="1"/>
            <a:r>
              <a:rPr lang="en-US" sz="2000" dirty="0">
                <a:latin typeface="Baskerville" panose="02020502070401020303" pitchFamily="18" charset="0"/>
                <a:ea typeface="Baskerville" panose="02020502070401020303" pitchFamily="18" charset="0"/>
              </a:rPr>
              <a:t>Universality of culture shock and adjustment</a:t>
            </a:r>
          </a:p>
          <a:p>
            <a:pPr lvl="1"/>
            <a:r>
              <a:rPr lang="en-US" sz="2000" dirty="0">
                <a:latin typeface="Baskerville" panose="02020502070401020303" pitchFamily="18" charset="0"/>
                <a:ea typeface="Baskerville" panose="02020502070401020303" pitchFamily="18" charset="0"/>
              </a:rPr>
              <a:t>If unaddressed, these issues can escalate into more serious concerns</a:t>
            </a:r>
            <a:endParaRPr lang="en-US" sz="2200" b="1" dirty="0">
              <a:latin typeface="Baskerville" panose="02020502070401020303" pitchFamily="18" charset="0"/>
              <a:ea typeface="Baskerville" panose="02020502070401020303" pitchFamily="18" charset="0"/>
            </a:endParaRPr>
          </a:p>
        </p:txBody>
      </p:sp>
      <p:cxnSp>
        <p:nvCxnSpPr>
          <p:cNvPr id="5" name="Straight Connector 4"/>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50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596"/>
            <a:ext cx="10515600" cy="618942"/>
          </a:xfrm>
        </p:spPr>
        <p:txBody>
          <a:bodyPr/>
          <a:lstStyle/>
          <a:p>
            <a:r>
              <a:rPr lang="en-US" sz="3600" b="1" dirty="0">
                <a:latin typeface="Baskerville" panose="02020502070401020303" pitchFamily="18" charset="0"/>
                <a:ea typeface="Baskerville" panose="02020502070401020303" pitchFamily="18" charset="0"/>
              </a:rPr>
              <a:t>Case B.  |  Maria </a:t>
            </a:r>
          </a:p>
        </p:txBody>
      </p:sp>
      <p:sp>
        <p:nvSpPr>
          <p:cNvPr id="3" name="Content Placeholder 2"/>
          <p:cNvSpPr>
            <a:spLocks noGrp="1"/>
          </p:cNvSpPr>
          <p:nvPr>
            <p:ph idx="1"/>
          </p:nvPr>
        </p:nvSpPr>
        <p:spPr>
          <a:xfrm>
            <a:off x="774829" y="1387876"/>
            <a:ext cx="6821028" cy="4388235"/>
          </a:xfrm>
        </p:spPr>
        <p:txBody>
          <a:bodyPr/>
          <a:lstStyle/>
          <a:p>
            <a:pPr algn="just"/>
            <a:r>
              <a:rPr lang="en-US" sz="2000" dirty="0">
                <a:latin typeface="Baskerville" panose="02020502070401020303" pitchFamily="18" charset="0"/>
                <a:ea typeface="Baskerville" panose="02020502070401020303" pitchFamily="18" charset="0"/>
              </a:rPr>
              <a:t>Maria is a first-generation college student and on her first ever trip abroad. When you initially met Maria, she was very excited about joining your program in France, but now that she has been on the program for over a month, things have changed for her. You note that Maria appears to be sad and detached for most days of the week. She tells you that she has had more difficulties relating to people than what she expected, so now she spends most of her time in her room when class is finished. When you inquire what she has been doing for fun lately, she has told you "nothing," and that she is just sleeping more often and doesn’t have a lot of money to do side trips like the other students. “I’m not fitting in, I can’t speak the language here, and I feel like I’m wasting my time.” She is now considering returning home and says she feels </a:t>
            </a:r>
            <a:br>
              <a:rPr lang="en-US" sz="2000" dirty="0">
                <a:latin typeface="Baskerville" panose="02020502070401020303" pitchFamily="18" charset="0"/>
                <a:ea typeface="Baskerville" panose="02020502070401020303" pitchFamily="18" charset="0"/>
              </a:rPr>
            </a:br>
            <a:r>
              <a:rPr lang="en-US" sz="2000" dirty="0">
                <a:latin typeface="Baskerville" panose="02020502070401020303" pitchFamily="18" charset="0"/>
                <a:ea typeface="Baskerville" panose="02020502070401020303" pitchFamily="18" charset="0"/>
              </a:rPr>
              <a:t>"over this." </a:t>
            </a:r>
          </a:p>
        </p:txBody>
      </p:sp>
      <p:cxnSp>
        <p:nvCxnSpPr>
          <p:cNvPr id="5" name="Straight Connector 4"/>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3074"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4233" r="6528"/>
          <a:stretch/>
        </p:blipFill>
        <p:spPr bwMode="auto">
          <a:xfrm>
            <a:off x="7882025" y="1496516"/>
            <a:ext cx="4309975" cy="38812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61829" y="5614339"/>
            <a:ext cx="6538428" cy="400110"/>
          </a:xfrm>
          <a:prstGeom prst="rect">
            <a:avLst/>
          </a:prstGeom>
        </p:spPr>
        <p:txBody>
          <a:bodyPr wrap="square">
            <a:spAutoFit/>
          </a:bodyPr>
          <a:lstStyle/>
          <a:p>
            <a:pPr algn="just"/>
            <a:r>
              <a:rPr lang="en-US" sz="2000" b="1" dirty="0">
                <a:latin typeface="Baskerville" panose="02020502070401020303" pitchFamily="18" charset="0"/>
                <a:ea typeface="Baskerville" panose="02020502070401020303" pitchFamily="18" charset="0"/>
              </a:rPr>
              <a:t>How would you respond? What steps might you take?</a:t>
            </a:r>
            <a:endParaRPr lang="en-US" sz="2400" b="1"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347921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596"/>
            <a:ext cx="10515600" cy="618942"/>
          </a:xfrm>
        </p:spPr>
        <p:txBody>
          <a:bodyPr/>
          <a:lstStyle/>
          <a:p>
            <a:r>
              <a:rPr lang="en-US" sz="3600" b="1" dirty="0">
                <a:latin typeface="Baskerville" panose="02020502070401020303" pitchFamily="18" charset="0"/>
                <a:ea typeface="Baskerville" panose="02020502070401020303" pitchFamily="18" charset="0"/>
              </a:rPr>
              <a:t>Case B. – </a:t>
            </a:r>
            <a:r>
              <a:rPr lang="en-US" sz="3200" b="1" dirty="0">
                <a:latin typeface="Baskerville" panose="02020502070401020303" pitchFamily="18" charset="0"/>
                <a:ea typeface="Baskerville" panose="02020502070401020303" pitchFamily="18" charset="0"/>
              </a:rPr>
              <a:t>Depression</a:t>
            </a:r>
          </a:p>
        </p:txBody>
      </p:sp>
      <p:sp>
        <p:nvSpPr>
          <p:cNvPr id="3" name="Content Placeholder 2"/>
          <p:cNvSpPr>
            <a:spLocks noGrp="1"/>
          </p:cNvSpPr>
          <p:nvPr>
            <p:ph idx="1"/>
          </p:nvPr>
        </p:nvSpPr>
        <p:spPr>
          <a:xfrm>
            <a:off x="774829" y="1704745"/>
            <a:ext cx="11184799" cy="3986440"/>
          </a:xfrm>
        </p:spPr>
        <p:txBody>
          <a:bodyPr/>
          <a:lstStyle/>
          <a:p>
            <a:r>
              <a:rPr lang="en-US" sz="2200" b="1" dirty="0">
                <a:latin typeface="Baskerville" panose="02020502070401020303" pitchFamily="18" charset="0"/>
                <a:ea typeface="Baskerville" panose="02020502070401020303" pitchFamily="18" charset="0"/>
              </a:rPr>
              <a:t>TYPE: </a:t>
            </a:r>
            <a:r>
              <a:rPr lang="en-US" sz="2000" dirty="0">
                <a:latin typeface="Baskerville" panose="02020502070401020303" pitchFamily="18" charset="0"/>
                <a:ea typeface="Baskerville" panose="02020502070401020303" pitchFamily="18" charset="0"/>
              </a:rPr>
              <a:t>Moderate-high risk</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200" b="1" dirty="0">
                <a:latin typeface="Baskerville" panose="02020502070401020303" pitchFamily="18" charset="0"/>
                <a:ea typeface="Baskerville" panose="02020502070401020303" pitchFamily="18" charset="0"/>
              </a:rPr>
              <a:t>CONCERNS: </a:t>
            </a:r>
            <a:r>
              <a:rPr lang="en-US" sz="2000" dirty="0">
                <a:latin typeface="Baskerville" panose="02020502070401020303" pitchFamily="18" charset="0"/>
                <a:ea typeface="Baskerville" panose="02020502070401020303" pitchFamily="18" charset="0"/>
              </a:rPr>
              <a:t>Anxiety/depression | Academic success</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000" b="1" dirty="0">
                <a:latin typeface="Baskerville" panose="02020502070401020303" pitchFamily="18" charset="0"/>
                <a:ea typeface="Baskerville" panose="02020502070401020303" pitchFamily="18" charset="0"/>
              </a:rPr>
              <a:t>STUDENT-DIRECTED RESPONSE:</a:t>
            </a:r>
          </a:p>
          <a:p>
            <a:pPr lvl="1"/>
            <a:r>
              <a:rPr lang="en-US" sz="2000" dirty="0">
                <a:latin typeface="Baskerville" panose="02020502070401020303" pitchFamily="18" charset="0"/>
                <a:ea typeface="Baskerville" panose="02020502070401020303" pitchFamily="18" charset="0"/>
              </a:rPr>
              <a:t>Active listening |  80%-20% Rule</a:t>
            </a:r>
          </a:p>
          <a:p>
            <a:pPr lvl="1"/>
            <a:r>
              <a:rPr lang="en-US" sz="2000" dirty="0">
                <a:latin typeface="Baskerville" panose="02020502070401020303" pitchFamily="18" charset="0"/>
                <a:ea typeface="Baskerville" panose="02020502070401020303" pitchFamily="18" charset="0"/>
              </a:rPr>
              <a:t>“BIG CAT” tool (resulting in action plan development)</a:t>
            </a:r>
          </a:p>
          <a:p>
            <a:pPr lvl="1"/>
            <a:r>
              <a:rPr lang="en-US" sz="2000" dirty="0">
                <a:latin typeface="Baskerville" panose="02020502070401020303" pitchFamily="18" charset="0"/>
                <a:ea typeface="Baskerville" panose="02020502070401020303" pitchFamily="18" charset="0"/>
              </a:rPr>
              <a:t>Listening to severity indicators</a:t>
            </a:r>
          </a:p>
          <a:p>
            <a:pPr marL="457200" lvl="1" indent="0">
              <a:buNone/>
            </a:pPr>
            <a:endParaRPr lang="en-US" sz="2000" dirty="0">
              <a:latin typeface="Baskerville" panose="02020502070401020303" pitchFamily="18" charset="0"/>
              <a:ea typeface="Baskerville" panose="02020502070401020303" pitchFamily="18" charset="0"/>
            </a:endParaRPr>
          </a:p>
          <a:p>
            <a:r>
              <a:rPr lang="en-US" sz="2000" b="1" dirty="0">
                <a:latin typeface="Baskerville" panose="02020502070401020303" pitchFamily="18" charset="0"/>
                <a:ea typeface="Baskerville" panose="02020502070401020303" pitchFamily="18" charset="0"/>
              </a:rPr>
              <a:t>PROGRAM/ADMINISTRATIVE RESPONSE: </a:t>
            </a:r>
          </a:p>
          <a:p>
            <a:pPr lvl="1"/>
            <a:r>
              <a:rPr lang="en-US" sz="2000" dirty="0">
                <a:latin typeface="Baskerville" panose="02020502070401020303" pitchFamily="18" charset="0"/>
                <a:ea typeface="Baskerville" panose="02020502070401020303" pitchFamily="18" charset="0"/>
              </a:rPr>
              <a:t>Maintain situational awareness and follow-up with student</a:t>
            </a:r>
          </a:p>
          <a:p>
            <a:pPr lvl="1"/>
            <a:r>
              <a:rPr lang="en-US" sz="2000" dirty="0">
                <a:latin typeface="Baskerville" panose="02020502070401020303" pitchFamily="18" charset="0"/>
                <a:ea typeface="Baskerville" panose="02020502070401020303" pitchFamily="18" charset="0"/>
              </a:rPr>
              <a:t>Report to Health Center or International Education Center staff if additional intervention is needed</a:t>
            </a:r>
            <a:endParaRPr lang="en-US" sz="2200" dirty="0">
              <a:latin typeface="Baskerville" panose="02020502070401020303" pitchFamily="18" charset="0"/>
              <a:ea typeface="Baskerville" panose="02020502070401020303" pitchFamily="18" charset="0"/>
            </a:endParaRPr>
          </a:p>
        </p:txBody>
      </p:sp>
      <p:cxnSp>
        <p:nvCxnSpPr>
          <p:cNvPr id="5" name="Straight Connector 4"/>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2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596"/>
            <a:ext cx="10515600" cy="618942"/>
          </a:xfrm>
        </p:spPr>
        <p:txBody>
          <a:bodyPr/>
          <a:lstStyle/>
          <a:p>
            <a:r>
              <a:rPr lang="en-US" sz="3600" b="1" dirty="0">
                <a:latin typeface="Baskerville" panose="02020502070401020303" pitchFamily="18" charset="0"/>
                <a:ea typeface="Baskerville" panose="02020502070401020303" pitchFamily="18" charset="0"/>
              </a:rPr>
              <a:t>Case C.  |  Carlos</a:t>
            </a:r>
          </a:p>
        </p:txBody>
      </p:sp>
      <p:sp>
        <p:nvSpPr>
          <p:cNvPr id="3" name="Content Placeholder 2"/>
          <p:cNvSpPr>
            <a:spLocks noGrp="1"/>
          </p:cNvSpPr>
          <p:nvPr>
            <p:ph idx="1"/>
          </p:nvPr>
        </p:nvSpPr>
        <p:spPr>
          <a:xfrm>
            <a:off x="774830" y="1387876"/>
            <a:ext cx="6965884" cy="4877122"/>
          </a:xfrm>
        </p:spPr>
        <p:txBody>
          <a:bodyPr/>
          <a:lstStyle/>
          <a:p>
            <a:pPr algn="just"/>
            <a:r>
              <a:rPr lang="en-US" sz="1850" dirty="0">
                <a:latin typeface="Baskerville" panose="02020502070401020303" pitchFamily="18" charset="0"/>
                <a:ea typeface="Baskerville" panose="02020502070401020303" pitchFamily="18" charset="0"/>
              </a:rPr>
              <a:t>Halfway through your program in China, your student Carlos begins missing lectures and saying he doesn’t want to join field trips. He often doesn’t respond to emails or other check-ins. You inquire with other students in the program and they tell you that he has been sleeping heavily through the day and heading out at night to various bars where he has been drinking. You confront Carlos about this and he tells you that one week after being on the program, he received news that his parents finally decided to divorce after years of a rough marriage. He says that he feels like it’s his fault –"They always fought about finances, and I pressured them to let me do this expensive trip." When you ask who he has to talk with about this, he tells you that he is an only child, does not have a girlfriend, and seems unable to keep friends. "I feel like I’m all alone." Thinking about his safety, you ask, "Are you thinking of harming yourself?" He looks at you blankly –"Harming myself? No. But not waking up tomorrow and having to deal with all of this –yeah, all the time." When you ask him if he can guarantee that he won’t do anything to himself, he looks down and says quietly, "Nothing in life is guaranteed."</a:t>
            </a:r>
          </a:p>
        </p:txBody>
      </p:sp>
      <p:cxnSp>
        <p:nvCxnSpPr>
          <p:cNvPr id="5" name="Straight Connector 4"/>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4100"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39" r="16990"/>
          <a:stretch/>
        </p:blipFill>
        <p:spPr bwMode="auto">
          <a:xfrm flipH="1">
            <a:off x="8032019" y="1468582"/>
            <a:ext cx="4159981" cy="40888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260771" y="5867448"/>
            <a:ext cx="4931983" cy="384721"/>
          </a:xfrm>
          <a:prstGeom prst="rect">
            <a:avLst/>
          </a:prstGeom>
        </p:spPr>
        <p:txBody>
          <a:bodyPr wrap="square">
            <a:spAutoFit/>
          </a:bodyPr>
          <a:lstStyle/>
          <a:p>
            <a:pPr algn="just"/>
            <a:r>
              <a:rPr lang="en-US" sz="1900" b="1" dirty="0">
                <a:latin typeface="Baskerville" panose="02020502070401020303" pitchFamily="18" charset="0"/>
                <a:ea typeface="Baskerville" panose="02020502070401020303" pitchFamily="18" charset="0"/>
              </a:rPr>
              <a:t>How would you respond to this situation?</a:t>
            </a:r>
          </a:p>
        </p:txBody>
      </p:sp>
    </p:spTree>
    <p:extLst>
      <p:ext uri="{BB962C8B-B14F-4D97-AF65-F5344CB8AC3E}">
        <p14:creationId xmlns:p14="http://schemas.microsoft.com/office/powerpoint/2010/main" val="168008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596"/>
            <a:ext cx="10515600" cy="618942"/>
          </a:xfrm>
        </p:spPr>
        <p:txBody>
          <a:bodyPr/>
          <a:lstStyle/>
          <a:p>
            <a:r>
              <a:rPr lang="en-US" sz="3600" b="1" dirty="0">
                <a:latin typeface="Baskerville" panose="02020502070401020303" pitchFamily="18" charset="0"/>
                <a:ea typeface="Baskerville" panose="02020502070401020303" pitchFamily="18" charset="0"/>
              </a:rPr>
              <a:t>Case C. – Suicidality</a:t>
            </a:r>
            <a:endParaRPr lang="en-US" sz="3200" b="1" dirty="0">
              <a:latin typeface="Baskerville" panose="02020502070401020303" pitchFamily="18" charset="0"/>
              <a:ea typeface="Baskerville" panose="02020502070401020303" pitchFamily="18" charset="0"/>
            </a:endParaRPr>
          </a:p>
        </p:txBody>
      </p:sp>
      <p:sp>
        <p:nvSpPr>
          <p:cNvPr id="3" name="Content Placeholder 2"/>
          <p:cNvSpPr>
            <a:spLocks noGrp="1"/>
          </p:cNvSpPr>
          <p:nvPr>
            <p:ph idx="1"/>
          </p:nvPr>
        </p:nvSpPr>
        <p:spPr>
          <a:xfrm>
            <a:off x="774829" y="1541786"/>
            <a:ext cx="11012783" cy="4759429"/>
          </a:xfrm>
        </p:spPr>
        <p:txBody>
          <a:bodyPr/>
          <a:lstStyle/>
          <a:p>
            <a:r>
              <a:rPr lang="en-US" sz="2000" b="1" dirty="0">
                <a:latin typeface="Baskerville" panose="02020502070401020303" pitchFamily="18" charset="0"/>
                <a:ea typeface="Baskerville" panose="02020502070401020303" pitchFamily="18" charset="0"/>
              </a:rPr>
              <a:t>TYPE:</a:t>
            </a:r>
          </a:p>
          <a:p>
            <a:pPr lvl="1"/>
            <a:r>
              <a:rPr lang="en-US" sz="2000" dirty="0">
                <a:latin typeface="Baskerville" panose="02020502070401020303" pitchFamily="18" charset="0"/>
                <a:ea typeface="Baskerville" panose="02020502070401020303" pitchFamily="18" charset="0"/>
              </a:rPr>
              <a:t>High risk | Seek professional intervention</a:t>
            </a:r>
            <a:br>
              <a:rPr lang="en-US" sz="1600" dirty="0">
                <a:latin typeface="Baskerville" panose="02020502070401020303" pitchFamily="18" charset="0"/>
                <a:ea typeface="Baskerville" panose="02020502070401020303" pitchFamily="18" charset="0"/>
              </a:rPr>
            </a:br>
            <a:endParaRPr lang="en-US" sz="1600" dirty="0">
              <a:latin typeface="Baskerville" panose="02020502070401020303" pitchFamily="18" charset="0"/>
              <a:ea typeface="Baskerville" panose="02020502070401020303" pitchFamily="18" charset="0"/>
            </a:endParaRPr>
          </a:p>
          <a:p>
            <a:r>
              <a:rPr lang="en-US" sz="2000" b="1" dirty="0">
                <a:latin typeface="Baskerville" panose="02020502070401020303" pitchFamily="18" charset="0"/>
                <a:ea typeface="Baskerville" panose="02020502070401020303" pitchFamily="18" charset="0"/>
              </a:rPr>
              <a:t>CONCERNS:</a:t>
            </a:r>
          </a:p>
          <a:p>
            <a:pPr lvl="1"/>
            <a:r>
              <a:rPr lang="en-US" sz="2000" dirty="0">
                <a:latin typeface="Baskerville" panose="02020502070401020303" pitchFamily="18" charset="0"/>
                <a:ea typeface="Baskerville" panose="02020502070401020303" pitchFamily="18" charset="0"/>
              </a:rPr>
              <a:t>Suicidal thinking | Suicidal attempt | Substance abuse/use</a:t>
            </a:r>
            <a:br>
              <a:rPr lang="en-US" sz="1600" dirty="0">
                <a:latin typeface="Baskerville" panose="02020502070401020303" pitchFamily="18" charset="0"/>
                <a:ea typeface="Baskerville" panose="02020502070401020303" pitchFamily="18" charset="0"/>
              </a:rPr>
            </a:br>
            <a:endParaRPr lang="en-US" sz="1600" dirty="0">
              <a:latin typeface="Baskerville" panose="02020502070401020303" pitchFamily="18" charset="0"/>
              <a:ea typeface="Baskerville" panose="02020502070401020303" pitchFamily="18" charset="0"/>
            </a:endParaRPr>
          </a:p>
          <a:p>
            <a:r>
              <a:rPr lang="en-US" sz="2000" b="1" dirty="0">
                <a:latin typeface="Baskerville" panose="02020502070401020303" pitchFamily="18" charset="0"/>
                <a:ea typeface="Baskerville" panose="02020502070401020303" pitchFamily="18" charset="0"/>
              </a:rPr>
              <a:t>STUDENT-DIRECTED RESPONSE:</a:t>
            </a:r>
          </a:p>
          <a:p>
            <a:pPr lvl="1"/>
            <a:r>
              <a:rPr lang="en-US" sz="2000" dirty="0">
                <a:latin typeface="Baskerville" panose="02020502070401020303" pitchFamily="18" charset="0"/>
                <a:ea typeface="Baskerville" panose="02020502070401020303" pitchFamily="18" charset="0"/>
              </a:rPr>
              <a:t>Active listening |  “BIG CAT” tool</a:t>
            </a:r>
          </a:p>
          <a:p>
            <a:pPr lvl="1"/>
            <a:r>
              <a:rPr lang="en-US" sz="2000" dirty="0">
                <a:latin typeface="Baskerville" panose="02020502070401020303" pitchFamily="18" charset="0"/>
                <a:ea typeface="Baskerville" panose="02020502070401020303" pitchFamily="18" charset="0"/>
              </a:rPr>
              <a:t>SLAP</a:t>
            </a:r>
          </a:p>
          <a:p>
            <a:pPr lvl="1"/>
            <a:r>
              <a:rPr lang="en-US" sz="2000" dirty="0">
                <a:latin typeface="Baskerville" panose="02020502070401020303" pitchFamily="18" charset="0"/>
                <a:ea typeface="Baskerville" panose="02020502070401020303" pitchFamily="18" charset="0"/>
              </a:rPr>
              <a:t>Don’t leave student alone unless you are sure they are safe</a:t>
            </a:r>
          </a:p>
          <a:p>
            <a:pPr lvl="1"/>
            <a:r>
              <a:rPr lang="en-US" sz="2000" dirty="0">
                <a:latin typeface="Baskerville" panose="02020502070401020303" pitchFamily="18" charset="0"/>
                <a:ea typeface="Baskerville" panose="02020502070401020303" pitchFamily="18" charset="0"/>
              </a:rPr>
              <a:t>International AA resources (</a:t>
            </a:r>
            <a:r>
              <a:rPr lang="en-US" sz="2000" dirty="0">
                <a:latin typeface="Baskerville" panose="02020502070401020303" pitchFamily="18" charset="0"/>
                <a:ea typeface="Baskerville" panose="02020502070401020303" pitchFamily="18" charset="0"/>
                <a:hlinkClick r:id="rId3"/>
              </a:rPr>
              <a:t>www.aa.org</a:t>
            </a:r>
            <a:r>
              <a:rPr lang="en-US" sz="2000" dirty="0">
                <a:latin typeface="Baskerville" panose="02020502070401020303" pitchFamily="18" charset="0"/>
                <a:ea typeface="Baskerville" panose="02020502070401020303" pitchFamily="18" charset="0"/>
              </a:rPr>
              <a:t>) </a:t>
            </a:r>
          </a:p>
          <a:p>
            <a:pPr lvl="1"/>
            <a:endParaRPr lang="en-US" sz="1200" dirty="0">
              <a:latin typeface="Baskerville" panose="02020502070401020303" pitchFamily="18" charset="0"/>
              <a:ea typeface="Baskerville" panose="02020502070401020303" pitchFamily="18" charset="0"/>
            </a:endParaRPr>
          </a:p>
          <a:p>
            <a:r>
              <a:rPr lang="en-US" sz="2000" b="1" dirty="0">
                <a:latin typeface="Baskerville" panose="02020502070401020303" pitchFamily="18" charset="0"/>
                <a:ea typeface="Baskerville" panose="02020502070401020303" pitchFamily="18" charset="0"/>
              </a:rPr>
              <a:t>PROGRAM/ADMINISTRATIVE RESPONSE: </a:t>
            </a:r>
          </a:p>
          <a:p>
            <a:pPr lvl="1"/>
            <a:r>
              <a:rPr lang="en-US" sz="2000" dirty="0">
                <a:latin typeface="Baskerville" panose="02020502070401020303" pitchFamily="18" charset="0"/>
                <a:ea typeface="Baskerville" panose="02020502070401020303" pitchFamily="18" charset="0"/>
              </a:rPr>
              <a:t>Seek immediate professional assistance depending on presenting concerns</a:t>
            </a:r>
          </a:p>
        </p:txBody>
      </p:sp>
      <p:cxnSp>
        <p:nvCxnSpPr>
          <p:cNvPr id="5" name="Straight Connector 4"/>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9334" y="4476754"/>
            <a:ext cx="6313717" cy="1507587"/>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1500" b="1" dirty="0">
                <a:latin typeface="Baskerville" panose="02020502070401020303" pitchFamily="18" charset="0"/>
                <a:ea typeface="Baskerville" panose="02020502070401020303" pitchFamily="18" charset="0"/>
                <a:cs typeface="Times New Roman" panose="02020603050405020304" pitchFamily="18" charset="0"/>
              </a:rPr>
              <a:t>Nicholas Vasiloff</a:t>
            </a:r>
            <a:r>
              <a:rPr lang="en-US" sz="1500" dirty="0">
                <a:latin typeface="Baskerville" panose="02020502070401020303" pitchFamily="18" charset="0"/>
                <a:ea typeface="Baskerville" panose="02020502070401020303" pitchFamily="18" charset="0"/>
                <a:cs typeface="Times New Roman" panose="02020603050405020304" pitchFamily="18" charset="0"/>
              </a:rPr>
              <a:t>, Director | International Education Center</a:t>
            </a:r>
            <a:br>
              <a:rPr lang="en-US" sz="1500" dirty="0">
                <a:latin typeface="Baskerville" panose="02020502070401020303" pitchFamily="18" charset="0"/>
                <a:ea typeface="Baskerville" panose="02020502070401020303" pitchFamily="18" charset="0"/>
                <a:cs typeface="Times New Roman" panose="02020603050405020304" pitchFamily="18" charset="0"/>
              </a:rPr>
            </a:br>
            <a:r>
              <a:rPr lang="en-US" sz="1500" b="1" dirty="0">
                <a:latin typeface="Baskerville" panose="02020502070401020303" pitchFamily="18" charset="0"/>
                <a:ea typeface="Baskerville" panose="02020502070401020303" pitchFamily="18" charset="0"/>
                <a:cs typeface="Times New Roman" panose="02020603050405020304" pitchFamily="18" charset="0"/>
              </a:rPr>
              <a:t>Charles Tappa</a:t>
            </a:r>
            <a:r>
              <a:rPr lang="en-US" sz="1500" dirty="0">
                <a:latin typeface="Baskerville" panose="02020502070401020303" pitchFamily="18" charset="0"/>
                <a:ea typeface="Baskerville" panose="02020502070401020303" pitchFamily="18" charset="0"/>
                <a:cs typeface="Times New Roman" panose="02020603050405020304" pitchFamily="18" charset="0"/>
              </a:rPr>
              <a:t>, Associate Director | Off-Campus Programs</a:t>
            </a:r>
            <a:br>
              <a:rPr lang="en-US" sz="1500" dirty="0">
                <a:latin typeface="Baskerville" panose="02020502070401020303" pitchFamily="18" charset="0"/>
                <a:ea typeface="Baskerville" panose="02020502070401020303" pitchFamily="18" charset="0"/>
                <a:cs typeface="Times New Roman" panose="02020603050405020304" pitchFamily="18" charset="0"/>
              </a:rPr>
            </a:br>
            <a:r>
              <a:rPr lang="en-US" sz="1500" b="1" dirty="0">
                <a:latin typeface="Baskerville" panose="02020502070401020303" pitchFamily="18" charset="0"/>
                <a:ea typeface="Baskerville" panose="02020502070401020303" pitchFamily="18" charset="0"/>
                <a:cs typeface="Times New Roman" panose="02020603050405020304" pitchFamily="18" charset="0"/>
              </a:rPr>
              <a:t>Dr. Todd Friends</a:t>
            </a:r>
            <a:r>
              <a:rPr lang="en-US" sz="1500" dirty="0">
                <a:latin typeface="Baskerville" panose="02020502070401020303" pitchFamily="18" charset="0"/>
                <a:ea typeface="Baskerville" panose="02020502070401020303" pitchFamily="18" charset="0"/>
                <a:cs typeface="Times New Roman" panose="02020603050405020304" pitchFamily="18" charset="0"/>
              </a:rPr>
              <a:t>, Associate Professor | Department of Economics &amp; Business</a:t>
            </a:r>
            <a:br>
              <a:rPr lang="en-US" sz="1500" dirty="0">
                <a:latin typeface="Baskerville" panose="02020502070401020303" pitchFamily="18" charset="0"/>
                <a:ea typeface="Baskerville" panose="02020502070401020303" pitchFamily="18" charset="0"/>
                <a:cs typeface="Times New Roman" panose="02020603050405020304" pitchFamily="18" charset="0"/>
              </a:rPr>
            </a:br>
            <a:r>
              <a:rPr lang="en-US" sz="1500" b="1" dirty="0">
                <a:latin typeface="Baskerville" panose="02020502070401020303" pitchFamily="18" charset="0"/>
                <a:ea typeface="Baskerville" panose="02020502070401020303" pitchFamily="18" charset="0"/>
                <a:cs typeface="Times New Roman" panose="02020603050405020304" pitchFamily="18" charset="0"/>
              </a:rPr>
              <a:t>Dr. Jonathan Moo</a:t>
            </a:r>
            <a:r>
              <a:rPr lang="en-US" sz="1500" dirty="0">
                <a:latin typeface="Baskerville" panose="02020502070401020303" pitchFamily="18" charset="0"/>
                <a:ea typeface="Baskerville" panose="02020502070401020303" pitchFamily="18" charset="0"/>
                <a:cs typeface="Times New Roman" panose="02020603050405020304" pitchFamily="18" charset="0"/>
              </a:rPr>
              <a:t>, Associate Professor | Department of Theology</a:t>
            </a:r>
          </a:p>
          <a:p>
            <a:pPr>
              <a:lnSpc>
                <a:spcPct val="110000"/>
              </a:lnSpc>
            </a:pPr>
            <a:r>
              <a:rPr lang="en-US" sz="1500" b="1" dirty="0">
                <a:latin typeface="Baskerville" panose="02020502070401020303" pitchFamily="18" charset="0"/>
                <a:ea typeface="Baskerville" panose="02020502070401020303" pitchFamily="18" charset="0"/>
                <a:cs typeface="Times New Roman" panose="02020603050405020304" pitchFamily="18" charset="0"/>
              </a:rPr>
              <a:t>Dr. Robert McKinney</a:t>
            </a:r>
            <a:r>
              <a:rPr lang="en-US" sz="1500" dirty="0">
                <a:latin typeface="Baskerville" panose="02020502070401020303" pitchFamily="18" charset="0"/>
                <a:ea typeface="Baskerville" panose="02020502070401020303" pitchFamily="18" charset="0"/>
                <a:cs typeface="Times New Roman" panose="02020603050405020304" pitchFamily="18" charset="0"/>
              </a:rPr>
              <a:t>, Assistant Professor | Department of Counselor Education, </a:t>
            </a:r>
            <a:br>
              <a:rPr lang="en-US" sz="1500" dirty="0">
                <a:latin typeface="Baskerville" panose="02020502070401020303" pitchFamily="18" charset="0"/>
                <a:ea typeface="Baskerville" panose="02020502070401020303" pitchFamily="18" charset="0"/>
                <a:cs typeface="Times New Roman" panose="02020603050405020304" pitchFamily="18" charset="0"/>
              </a:rPr>
            </a:br>
            <a:r>
              <a:rPr lang="en-US" sz="1500" dirty="0">
                <a:latin typeface="Baskerville" panose="02020502070401020303" pitchFamily="18" charset="0"/>
                <a:ea typeface="Baskerville" panose="02020502070401020303" pitchFamily="18" charset="0"/>
                <a:cs typeface="Times New Roman" panose="02020603050405020304" pitchFamily="18" charset="0"/>
              </a:rPr>
              <a:t>                                             Gonzaga University</a:t>
            </a:r>
            <a:endParaRPr lang="en-US" sz="1500" b="1" dirty="0">
              <a:latin typeface="Baskerville" panose="02020502070401020303" pitchFamily="18" charset="0"/>
              <a:ea typeface="Baskerville" panose="02020502070401020303" pitchFamily="18" charset="0"/>
              <a:cs typeface="Times New Roman" panose="02020603050405020304" pitchFamily="18" charset="0"/>
            </a:endParaRPr>
          </a:p>
        </p:txBody>
      </p:sp>
      <p:sp>
        <p:nvSpPr>
          <p:cNvPr id="3" name="TextBox 2"/>
          <p:cNvSpPr txBox="1"/>
          <p:nvPr/>
        </p:nvSpPr>
        <p:spPr>
          <a:xfrm>
            <a:off x="139334" y="1674731"/>
            <a:ext cx="8900167" cy="2308324"/>
          </a:xfrm>
          <a:prstGeom prst="rect">
            <a:avLst/>
          </a:prstGeom>
          <a:noFill/>
        </p:spPr>
        <p:txBody>
          <a:bodyPr wrap="square" rtlCol="0">
            <a:spAutoFit/>
          </a:bodyPr>
          <a:lstStyle/>
          <a:p>
            <a:endParaRPr lang="en-US" sz="3800" b="1" dirty="0">
              <a:latin typeface="Californian FB" panose="0207040306080B030204" pitchFamily="18" charset="0"/>
            </a:endParaRPr>
          </a:p>
          <a:p>
            <a:r>
              <a:rPr lang="en-US" sz="3800" b="1" dirty="0">
                <a:latin typeface="Baskerville" panose="02020502070401020303" pitchFamily="18" charset="0"/>
                <a:ea typeface="Baskerville" panose="02020502070401020303" pitchFamily="18" charset="0"/>
              </a:rPr>
              <a:t>Questions?</a:t>
            </a:r>
            <a:br>
              <a:rPr lang="en-US" sz="3000" b="1" dirty="0">
                <a:latin typeface="Baskerville" panose="02020502070401020303" pitchFamily="18" charset="0"/>
                <a:ea typeface="Baskerville" panose="02020502070401020303" pitchFamily="18" charset="0"/>
              </a:rPr>
            </a:br>
            <a:endParaRPr lang="en-US" sz="3000" b="1" dirty="0">
              <a:latin typeface="Baskerville" panose="02020502070401020303" pitchFamily="18" charset="0"/>
              <a:ea typeface="Baskerville" panose="02020502070401020303" pitchFamily="18" charset="0"/>
            </a:endParaRPr>
          </a:p>
          <a:p>
            <a:r>
              <a:rPr lang="en-US" sz="3800" b="1" dirty="0">
                <a:latin typeface="Baskerville" panose="02020502070401020303" pitchFamily="18" charset="0"/>
                <a:ea typeface="Baskerville" panose="02020502070401020303" pitchFamily="18" charset="0"/>
              </a:rPr>
              <a:t>Thank you!</a:t>
            </a:r>
          </a:p>
        </p:txBody>
      </p:sp>
      <p:pic>
        <p:nvPicPr>
          <p:cNvPr id="11" name="Picture 2" descr="https://blog.oncallinternational.com/wp-content/uploads/2018/09/Upset-Female-Student.jpg"/>
          <p:cNvPicPr>
            <a:picLocks noChangeAspect="1" noChangeArrowheads="1"/>
          </p:cNvPicPr>
          <p:nvPr/>
        </p:nvPicPr>
        <p:blipFill rotWithShape="1">
          <a:blip r:embed="rId2">
            <a:extLst>
              <a:ext uri="{28A0092B-C50C-407E-A947-70E740481C1C}">
                <a14:useLocalDpi xmlns:a14="http://schemas.microsoft.com/office/drawing/2010/main" val="0"/>
              </a:ext>
            </a:extLst>
          </a:blip>
          <a:srcRect b="7754"/>
          <a:stretch/>
        </p:blipFill>
        <p:spPr bwMode="auto">
          <a:xfrm>
            <a:off x="6618526" y="2834540"/>
            <a:ext cx="5576414" cy="34317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lated image"/>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18525" y="-573"/>
            <a:ext cx="5576414" cy="313508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278681" y="3134513"/>
            <a:ext cx="11916258" cy="9296"/>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80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8342"/>
            <a:ext cx="10515600" cy="618942"/>
          </a:xfrm>
        </p:spPr>
        <p:txBody>
          <a:bodyPr/>
          <a:lstStyle/>
          <a:p>
            <a:r>
              <a:rPr lang="en-US" sz="3600" b="1" dirty="0">
                <a:latin typeface="Baskerville" panose="02020502070401020303" pitchFamily="18" charset="0"/>
                <a:ea typeface="Baskerville" panose="02020502070401020303" pitchFamily="18" charset="0"/>
              </a:rPr>
              <a:t>Reality Check</a:t>
            </a:r>
          </a:p>
        </p:txBody>
      </p:sp>
      <p:sp>
        <p:nvSpPr>
          <p:cNvPr id="3" name="Content Placeholder 2"/>
          <p:cNvSpPr>
            <a:spLocks noGrp="1"/>
          </p:cNvSpPr>
          <p:nvPr>
            <p:ph idx="1"/>
          </p:nvPr>
        </p:nvSpPr>
        <p:spPr>
          <a:xfrm>
            <a:off x="838200" y="1677581"/>
            <a:ext cx="10596154" cy="4351338"/>
          </a:xfrm>
        </p:spPr>
        <p:txBody>
          <a:bodyPr/>
          <a:lstStyle/>
          <a:p>
            <a:r>
              <a:rPr lang="en-US" sz="2200" dirty="0">
                <a:latin typeface="Baskerville" panose="02020502070401020303" pitchFamily="18" charset="0"/>
                <a:ea typeface="Baskerville" panose="02020502070401020303" pitchFamily="18" charset="0"/>
              </a:rPr>
              <a:t>Students are being admitted to universities across the nation with varying degrees of emotional and mental health concerns.</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200" dirty="0">
                <a:latin typeface="Baskerville" panose="02020502070401020303" pitchFamily="18" charset="0"/>
                <a:ea typeface="Baskerville" panose="02020502070401020303" pitchFamily="18" charset="0"/>
              </a:rPr>
              <a:t>More than 25% of college students have been diagnosed or treated for a mental health condition </a:t>
            </a:r>
            <a:r>
              <a:rPr lang="en-US" sz="2200" dirty="0">
                <a:solidFill>
                  <a:srgbClr val="C00000"/>
                </a:solidFill>
                <a:latin typeface="Baskerville" panose="02020502070401020303" pitchFamily="18" charset="0"/>
                <a:ea typeface="Baskerville" panose="02020502070401020303" pitchFamily="18" charset="0"/>
              </a:rPr>
              <a:t>(Center of Collegiate Mental Health, 2017)</a:t>
            </a:r>
            <a:r>
              <a:rPr lang="en-US" sz="2200" dirty="0">
                <a:latin typeface="Baskerville" panose="02020502070401020303" pitchFamily="18" charset="0"/>
                <a:ea typeface="Baskerville" panose="02020502070401020303" pitchFamily="18" charset="0"/>
              </a:rPr>
              <a:t>.</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200" dirty="0">
                <a:latin typeface="Baskerville" panose="02020502070401020303" pitchFamily="18" charset="0"/>
                <a:ea typeface="Baskerville" panose="02020502070401020303" pitchFamily="18" charset="0"/>
              </a:rPr>
              <a:t>As study abroad participation increases, so does the number of students with presenting mental health concerns and needs.</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200" dirty="0">
                <a:latin typeface="Baskerville" panose="02020502070401020303" pitchFamily="18" charset="0"/>
                <a:ea typeface="Baskerville" panose="02020502070401020303" pitchFamily="18" charset="0"/>
              </a:rPr>
              <a:t>Study abroad professionals and faculty leaders alike need an understanding of both </a:t>
            </a:r>
            <a:r>
              <a:rPr lang="en-US" sz="2200" u="sng" dirty="0">
                <a:latin typeface="Baskerville" panose="02020502070401020303" pitchFamily="18" charset="0"/>
                <a:ea typeface="Baskerville" panose="02020502070401020303" pitchFamily="18" charset="0"/>
              </a:rPr>
              <a:t>practical risk management</a:t>
            </a:r>
            <a:r>
              <a:rPr lang="en-US" sz="2200" dirty="0">
                <a:latin typeface="Baskerville" panose="02020502070401020303" pitchFamily="18" charset="0"/>
                <a:ea typeface="Baskerville" panose="02020502070401020303" pitchFamily="18" charset="0"/>
              </a:rPr>
              <a:t> as well as </a:t>
            </a:r>
            <a:r>
              <a:rPr lang="en-US" sz="2200" u="sng" dirty="0">
                <a:latin typeface="Baskerville" panose="02020502070401020303" pitchFamily="18" charset="0"/>
                <a:ea typeface="Baskerville" panose="02020502070401020303" pitchFamily="18" charset="0"/>
              </a:rPr>
              <a:t>emotional/mental health tools</a:t>
            </a:r>
            <a:r>
              <a:rPr lang="en-US" sz="2200" dirty="0">
                <a:latin typeface="Baskerville" panose="02020502070401020303" pitchFamily="18" charset="0"/>
                <a:ea typeface="Baskerville" panose="02020502070401020303" pitchFamily="18" charset="0"/>
              </a:rPr>
              <a:t> in order to effectively manage issues with students abroad.</a:t>
            </a:r>
          </a:p>
          <a:p>
            <a:endParaRPr lang="en-US" sz="2000" dirty="0">
              <a:latin typeface="Californian FB" panose="0207040306080B030204" pitchFamily="18" charset="0"/>
            </a:endParaRPr>
          </a:p>
        </p:txBody>
      </p:sp>
      <p:cxnSp>
        <p:nvCxnSpPr>
          <p:cNvPr id="5" name="Straight Connector 4"/>
          <p:cNvCxnSpPr/>
          <p:nvPr/>
        </p:nvCxnSpPr>
        <p:spPr>
          <a:xfrm>
            <a:off x="679273" y="383180"/>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1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8342"/>
            <a:ext cx="10515600" cy="618942"/>
          </a:xfrm>
        </p:spPr>
        <p:txBody>
          <a:bodyPr/>
          <a:lstStyle/>
          <a:p>
            <a:r>
              <a:rPr lang="en-US" sz="3600" b="1" dirty="0">
                <a:latin typeface="Baskerville" panose="02020502070401020303" pitchFamily="18" charset="0"/>
                <a:ea typeface="Baskerville" panose="02020502070401020303" pitchFamily="18" charset="0"/>
              </a:rPr>
              <a:t>What is Mental Health?</a:t>
            </a:r>
          </a:p>
        </p:txBody>
      </p:sp>
      <p:sp>
        <p:nvSpPr>
          <p:cNvPr id="3" name="Content Placeholder 2"/>
          <p:cNvSpPr>
            <a:spLocks noGrp="1"/>
          </p:cNvSpPr>
          <p:nvPr>
            <p:ph idx="1"/>
          </p:nvPr>
        </p:nvSpPr>
        <p:spPr>
          <a:xfrm>
            <a:off x="838200" y="1677581"/>
            <a:ext cx="10876984" cy="4351338"/>
          </a:xfrm>
        </p:spPr>
        <p:txBody>
          <a:bodyPr/>
          <a:lstStyle/>
          <a:p>
            <a:r>
              <a:rPr lang="en-US" sz="2200" dirty="0">
                <a:latin typeface="Baskerville" panose="02020502070401020303" pitchFamily="18" charset="0"/>
                <a:ea typeface="Baskerville" panose="02020502070401020303" pitchFamily="18" charset="0"/>
              </a:rPr>
              <a:t>The psychological state of someone who is functioning at a satisfactory level of emotional and behavioral adjustment </a:t>
            </a:r>
            <a:r>
              <a:rPr lang="en-US" sz="2000" dirty="0">
                <a:solidFill>
                  <a:srgbClr val="C00000"/>
                </a:solidFill>
                <a:latin typeface="Baskerville" panose="02020502070401020303" pitchFamily="18" charset="0"/>
                <a:ea typeface="Baskerville" panose="02020502070401020303" pitchFamily="18" charset="0"/>
              </a:rPr>
              <a:t>(American Psychiatric Association, 2018).</a:t>
            </a:r>
          </a:p>
          <a:p>
            <a:endParaRPr lang="en-US" sz="2200" dirty="0">
              <a:solidFill>
                <a:srgbClr val="C00000"/>
              </a:solidFill>
              <a:latin typeface="Californian FB" panose="0207040306080B030204" pitchFamily="18" charset="0"/>
            </a:endParaRPr>
          </a:p>
          <a:p>
            <a:endParaRPr lang="en-US" sz="2200" dirty="0">
              <a:solidFill>
                <a:srgbClr val="C00000"/>
              </a:solidFill>
              <a:latin typeface="Californian FB" panose="0207040306080B030204" pitchFamily="18" charset="0"/>
            </a:endParaRPr>
          </a:p>
          <a:p>
            <a:pPr marL="0" indent="0">
              <a:buNone/>
            </a:pPr>
            <a:r>
              <a:rPr lang="en-US" sz="2200" b="1" dirty="0">
                <a:latin typeface="Californian FB" panose="0207040306080B030204" pitchFamily="18" charset="0"/>
              </a:rPr>
              <a:t>       </a:t>
            </a:r>
            <a:r>
              <a:rPr lang="en-US" sz="2400" b="1" dirty="0">
                <a:latin typeface="Baskerville" panose="02020502070401020303" pitchFamily="18" charset="0"/>
                <a:ea typeface="Baskerville" panose="02020502070401020303" pitchFamily="18" charset="0"/>
              </a:rPr>
              <a:t>Mental Illness</a:t>
            </a:r>
            <a:r>
              <a:rPr lang="en-US" sz="2400" dirty="0">
                <a:latin typeface="Baskerville" panose="02020502070401020303" pitchFamily="18" charset="0"/>
                <a:ea typeface="Baskerville" panose="02020502070401020303" pitchFamily="18" charset="0"/>
                <a:cs typeface="Calibri Light" panose="020F0302020204030204" pitchFamily="34" charset="0"/>
              </a:rPr>
              <a:t>-</a:t>
            </a:r>
            <a:r>
              <a:rPr lang="en-US" sz="2400" dirty="0">
                <a:latin typeface="Calibri Light" panose="020F0302020204030204" pitchFamily="34" charset="0"/>
                <a:cs typeface="Calibri Light" panose="020F0302020204030204" pitchFamily="34" charset="0"/>
              </a:rPr>
              <a:t>--------</a:t>
            </a:r>
            <a:r>
              <a:rPr lang="en-US" sz="2400" dirty="0">
                <a:solidFill>
                  <a:srgbClr val="C00000"/>
                </a:solidFill>
                <a:latin typeface="Calibri Light" panose="020F0302020204030204" pitchFamily="34" charset="0"/>
                <a:cs typeface="Calibri Light" panose="020F0302020204030204" pitchFamily="34" charset="0"/>
              </a:rPr>
              <a:t>I</a:t>
            </a:r>
            <a:r>
              <a:rPr lang="en-US" sz="2400" dirty="0">
                <a:latin typeface="Calibri Light" panose="020F0302020204030204" pitchFamily="34" charset="0"/>
                <a:cs typeface="Calibri Light" panose="020F0302020204030204" pitchFamily="34" charset="0"/>
              </a:rPr>
              <a:t>---</a:t>
            </a:r>
            <a:r>
              <a:rPr lang="en-US" sz="2400" dirty="0">
                <a:solidFill>
                  <a:srgbClr val="C00000"/>
                </a:solidFill>
                <a:latin typeface="Calibri Light" panose="020F0302020204030204" pitchFamily="34" charset="0"/>
                <a:cs typeface="Calibri Light" panose="020F0302020204030204" pitchFamily="34" charset="0"/>
              </a:rPr>
              <a:t>I</a:t>
            </a:r>
            <a:r>
              <a:rPr lang="en-US" sz="2400" dirty="0">
                <a:latin typeface="Calibri Light" panose="020F0302020204030204" pitchFamily="34" charset="0"/>
                <a:cs typeface="Calibri Light" panose="020F0302020204030204" pitchFamily="34" charset="0"/>
              </a:rPr>
              <a:t>---</a:t>
            </a:r>
            <a:r>
              <a:rPr lang="en-US" sz="2400" dirty="0">
                <a:solidFill>
                  <a:srgbClr val="C00000"/>
                </a:solidFill>
                <a:latin typeface="Calibri Light" panose="020F0302020204030204" pitchFamily="34" charset="0"/>
                <a:cs typeface="Calibri Light" panose="020F0302020204030204" pitchFamily="34" charset="0"/>
              </a:rPr>
              <a:t>I</a:t>
            </a:r>
            <a:r>
              <a:rPr lang="en-US" sz="2400" dirty="0">
                <a:latin typeface="Calibri Light" panose="020F0302020204030204" pitchFamily="34" charset="0"/>
                <a:cs typeface="Calibri Light" panose="020F0302020204030204" pitchFamily="34" charset="0"/>
              </a:rPr>
              <a:t>---</a:t>
            </a:r>
            <a:r>
              <a:rPr lang="en-US" sz="2400" dirty="0">
                <a:solidFill>
                  <a:srgbClr val="C00000"/>
                </a:solidFill>
                <a:latin typeface="Calibri Light" panose="020F0302020204030204" pitchFamily="34" charset="0"/>
                <a:cs typeface="Calibri Light" panose="020F0302020204030204" pitchFamily="34" charset="0"/>
              </a:rPr>
              <a:t>I</a:t>
            </a:r>
            <a:r>
              <a:rPr lang="en-US" sz="2400" dirty="0">
                <a:latin typeface="Calibri Light" panose="020F0302020204030204" pitchFamily="34" charset="0"/>
                <a:cs typeface="Calibri Light" panose="020F0302020204030204" pitchFamily="34" charset="0"/>
              </a:rPr>
              <a:t>---</a:t>
            </a:r>
            <a:r>
              <a:rPr lang="en-US" sz="2400" dirty="0">
                <a:solidFill>
                  <a:srgbClr val="C00000"/>
                </a:solidFill>
                <a:latin typeface="Calibri Light" panose="020F0302020204030204" pitchFamily="34" charset="0"/>
                <a:cs typeface="Calibri Light" panose="020F0302020204030204" pitchFamily="34" charset="0"/>
              </a:rPr>
              <a:t>I</a:t>
            </a:r>
            <a:r>
              <a:rPr lang="en-US" sz="2400" dirty="0">
                <a:latin typeface="Calibri Light" panose="020F0302020204030204" pitchFamily="34" charset="0"/>
                <a:cs typeface="Calibri Light" panose="020F0302020204030204" pitchFamily="34" charset="0"/>
              </a:rPr>
              <a:t>---</a:t>
            </a:r>
            <a:r>
              <a:rPr lang="en-US" sz="2400" dirty="0">
                <a:solidFill>
                  <a:srgbClr val="C00000"/>
                </a:solidFill>
                <a:latin typeface="Calibri Light" panose="020F0302020204030204" pitchFamily="34" charset="0"/>
                <a:cs typeface="Calibri Light" panose="020F0302020204030204" pitchFamily="34" charset="0"/>
              </a:rPr>
              <a:t>I</a:t>
            </a:r>
            <a:r>
              <a:rPr lang="en-US" sz="2400" dirty="0">
                <a:latin typeface="Calibri Light" panose="020F0302020204030204" pitchFamily="34" charset="0"/>
                <a:cs typeface="Calibri Light" panose="020F0302020204030204" pitchFamily="34" charset="0"/>
              </a:rPr>
              <a:t>---</a:t>
            </a:r>
            <a:r>
              <a:rPr lang="en-US" sz="2400" dirty="0">
                <a:solidFill>
                  <a:srgbClr val="C00000"/>
                </a:solidFill>
                <a:latin typeface="Calibri Light" panose="020F0302020204030204" pitchFamily="34" charset="0"/>
                <a:cs typeface="Calibri Light" panose="020F0302020204030204" pitchFamily="34" charset="0"/>
              </a:rPr>
              <a:t>I</a:t>
            </a:r>
            <a:r>
              <a:rPr lang="en-US" sz="2400" dirty="0">
                <a:latin typeface="Calibri Light" panose="020F0302020204030204" pitchFamily="34" charset="0"/>
                <a:cs typeface="Calibri Light" panose="020F0302020204030204" pitchFamily="34" charset="0"/>
              </a:rPr>
              <a:t>---</a:t>
            </a:r>
            <a:r>
              <a:rPr lang="en-US" sz="2400" dirty="0">
                <a:solidFill>
                  <a:srgbClr val="C00000"/>
                </a:solidFill>
                <a:latin typeface="Calibri Light" panose="020F0302020204030204" pitchFamily="34" charset="0"/>
                <a:cs typeface="Calibri Light" panose="020F0302020204030204" pitchFamily="34" charset="0"/>
              </a:rPr>
              <a:t>I</a:t>
            </a:r>
            <a:r>
              <a:rPr lang="en-US" sz="2400" dirty="0">
                <a:latin typeface="Calibri Light" panose="020F0302020204030204" pitchFamily="34" charset="0"/>
                <a:cs typeface="Calibri Light" panose="020F0302020204030204" pitchFamily="34" charset="0"/>
              </a:rPr>
              <a:t>---</a:t>
            </a:r>
            <a:r>
              <a:rPr lang="en-US" sz="2400" dirty="0">
                <a:solidFill>
                  <a:srgbClr val="C00000"/>
                </a:solidFill>
                <a:latin typeface="Calibri Light" panose="020F0302020204030204" pitchFamily="34" charset="0"/>
                <a:cs typeface="Calibri Light" panose="020F0302020204030204" pitchFamily="34" charset="0"/>
              </a:rPr>
              <a:t>I</a:t>
            </a:r>
            <a:r>
              <a:rPr lang="en-US" sz="2400" dirty="0">
                <a:latin typeface="Calibri Light" panose="020F0302020204030204" pitchFamily="34" charset="0"/>
                <a:cs typeface="Calibri Light" panose="020F0302020204030204" pitchFamily="34" charset="0"/>
              </a:rPr>
              <a:t>---</a:t>
            </a:r>
            <a:r>
              <a:rPr lang="en-US" sz="2400" dirty="0">
                <a:solidFill>
                  <a:srgbClr val="C00000"/>
                </a:solidFill>
                <a:latin typeface="Calibri Light" panose="020F0302020204030204" pitchFamily="34" charset="0"/>
                <a:cs typeface="Calibri Light" panose="020F0302020204030204" pitchFamily="34" charset="0"/>
              </a:rPr>
              <a:t>I</a:t>
            </a:r>
            <a:r>
              <a:rPr lang="en-US" sz="2400" dirty="0">
                <a:latin typeface="Calibri Light" panose="020F0302020204030204" pitchFamily="34" charset="0"/>
                <a:cs typeface="Calibri Light" panose="020F0302020204030204" pitchFamily="34" charset="0"/>
              </a:rPr>
              <a:t>---</a:t>
            </a:r>
            <a:r>
              <a:rPr lang="en-US" sz="2400" dirty="0">
                <a:solidFill>
                  <a:srgbClr val="C00000"/>
                </a:solidFill>
                <a:latin typeface="Calibri Light" panose="020F0302020204030204" pitchFamily="34" charset="0"/>
                <a:cs typeface="Calibri Light" panose="020F0302020204030204" pitchFamily="34" charset="0"/>
              </a:rPr>
              <a:t>I</a:t>
            </a:r>
            <a:r>
              <a:rPr lang="en-US" sz="2400" dirty="0">
                <a:latin typeface="Calibri Light" panose="020F0302020204030204" pitchFamily="34" charset="0"/>
                <a:cs typeface="Calibri Light" panose="020F0302020204030204" pitchFamily="34" charset="0"/>
              </a:rPr>
              <a:t>---</a:t>
            </a:r>
            <a:r>
              <a:rPr lang="en-US" sz="2400" dirty="0">
                <a:solidFill>
                  <a:srgbClr val="C00000"/>
                </a:solidFill>
                <a:latin typeface="Calibri Light" panose="020F0302020204030204" pitchFamily="34" charset="0"/>
                <a:cs typeface="Calibri Light" panose="020F0302020204030204" pitchFamily="34" charset="0"/>
              </a:rPr>
              <a:t>I</a:t>
            </a:r>
            <a:r>
              <a:rPr lang="en-US" sz="2400" dirty="0">
                <a:latin typeface="Calibri Light" panose="020F0302020204030204" pitchFamily="34" charset="0"/>
                <a:cs typeface="Calibri Light" panose="020F0302020204030204" pitchFamily="34" charset="0"/>
              </a:rPr>
              <a:t>---</a:t>
            </a:r>
            <a:r>
              <a:rPr lang="en-US" sz="2400" dirty="0">
                <a:solidFill>
                  <a:srgbClr val="C00000"/>
                </a:solidFill>
                <a:latin typeface="Calibri Light" panose="020F0302020204030204" pitchFamily="34" charset="0"/>
                <a:cs typeface="Calibri Light" panose="020F0302020204030204" pitchFamily="34" charset="0"/>
              </a:rPr>
              <a:t>I</a:t>
            </a:r>
            <a:r>
              <a:rPr lang="en-US" sz="2400" dirty="0">
                <a:latin typeface="Calibri Light" panose="020F0302020204030204" pitchFamily="34" charset="0"/>
                <a:cs typeface="Calibri Light" panose="020F0302020204030204" pitchFamily="34" charset="0"/>
              </a:rPr>
              <a:t>---------</a:t>
            </a:r>
            <a:r>
              <a:rPr lang="en-US" sz="2400" b="1" dirty="0">
                <a:latin typeface="Baskerville" panose="02020502070401020303" pitchFamily="18" charset="0"/>
                <a:ea typeface="Baskerville" panose="02020502070401020303" pitchFamily="18" charset="0"/>
              </a:rPr>
              <a:t>Mental Health </a:t>
            </a:r>
            <a:br>
              <a:rPr lang="en-US" sz="2400" dirty="0">
                <a:latin typeface="Californian FB" panose="0207040306080B030204" pitchFamily="18" charset="0"/>
              </a:rPr>
            </a:br>
            <a:br>
              <a:rPr lang="en-US" sz="2400" dirty="0">
                <a:latin typeface="Californian FB" panose="0207040306080B030204" pitchFamily="18" charset="0"/>
              </a:rPr>
            </a:br>
            <a:r>
              <a:rPr lang="en-US" sz="2400" dirty="0">
                <a:latin typeface="Californian FB" panose="0207040306080B030204" pitchFamily="18" charset="0"/>
              </a:rPr>
              <a:t>			</a:t>
            </a:r>
            <a:r>
              <a:rPr lang="en-US" sz="2400" dirty="0">
                <a:latin typeface="Baskerville" panose="02020502070401020303" pitchFamily="18" charset="0"/>
                <a:ea typeface="Baskerville" panose="02020502070401020303" pitchFamily="18" charset="0"/>
              </a:rPr>
              <a:t>  </a:t>
            </a:r>
            <a:r>
              <a:rPr lang="en-US" sz="2400" dirty="0">
                <a:solidFill>
                  <a:srgbClr val="C00000"/>
                </a:solidFill>
                <a:latin typeface="Baskerville" panose="02020502070401020303" pitchFamily="18" charset="0"/>
                <a:ea typeface="Baskerville" panose="02020502070401020303" pitchFamily="18" charset="0"/>
              </a:rPr>
              <a:t>[Symptoms/Red Flags/Warning Signs]</a:t>
            </a:r>
          </a:p>
        </p:txBody>
      </p:sp>
      <p:cxnSp>
        <p:nvCxnSpPr>
          <p:cNvPr id="5" name="Straight Connector 4"/>
          <p:cNvCxnSpPr/>
          <p:nvPr/>
        </p:nvCxnSpPr>
        <p:spPr>
          <a:xfrm>
            <a:off x="679273" y="383180"/>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22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anim calcmode="lin" valueType="num">
                                      <p:cBhvr>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op 3 Mental Health Issues for College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4766"/>
            <a:ext cx="12192000" cy="685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60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99459"/>
            <a:ext cx="3176451" cy="2702830"/>
          </a:xfrm>
        </p:spPr>
        <p:txBody>
          <a:bodyPr/>
          <a:lstStyle/>
          <a:p>
            <a:pPr marL="457200" indent="-457200">
              <a:buFont typeface="+mj-lt"/>
              <a:buAutoNum type="arabicPeriod"/>
            </a:pPr>
            <a:r>
              <a:rPr lang="en-US" sz="2600" b="1" dirty="0">
                <a:ln w="0"/>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rPr>
              <a:t>Anxiety</a:t>
            </a:r>
            <a:br>
              <a:rPr lang="en-US" sz="2600" b="1" dirty="0">
                <a:ln w="0"/>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rPr>
            </a:br>
            <a:endParaRPr lang="en-US" sz="2600" b="1" dirty="0">
              <a:ln w="0"/>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endParaRPr>
          </a:p>
          <a:p>
            <a:pPr marL="457200" indent="-457200">
              <a:buFont typeface="+mj-lt"/>
              <a:buAutoNum type="arabicPeriod"/>
            </a:pPr>
            <a:r>
              <a:rPr lang="en-US" sz="2600" b="1" dirty="0">
                <a:ln w="0"/>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rPr>
              <a:t>Depression</a:t>
            </a:r>
            <a:br>
              <a:rPr lang="en-US" sz="2600" b="1" dirty="0">
                <a:ln w="0"/>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rPr>
            </a:br>
            <a:endParaRPr lang="en-US" sz="2600" b="1" dirty="0">
              <a:ln w="0"/>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endParaRPr>
          </a:p>
          <a:p>
            <a:pPr marL="457200" indent="-457200">
              <a:buFont typeface="+mj-lt"/>
              <a:buAutoNum type="arabicPeriod"/>
            </a:pPr>
            <a:r>
              <a:rPr lang="en-US" sz="2600" b="1" dirty="0">
                <a:ln w="0"/>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rPr>
              <a:t>Addiction</a:t>
            </a:r>
          </a:p>
          <a:p>
            <a:endParaRPr lang="en-US" sz="2000" dirty="0">
              <a:latin typeface="Californian FB" panose="0207040306080B030204" pitchFamily="18" charset="0"/>
            </a:endParaRPr>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757" y="672830"/>
            <a:ext cx="8320137" cy="535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20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596"/>
            <a:ext cx="10515600" cy="618942"/>
          </a:xfrm>
        </p:spPr>
        <p:txBody>
          <a:bodyPr/>
          <a:lstStyle/>
          <a:p>
            <a:r>
              <a:rPr lang="en-US" sz="3600" b="1" dirty="0">
                <a:latin typeface="Baskerville" panose="02020502070401020303" pitchFamily="18" charset="0"/>
                <a:ea typeface="Baskerville" panose="02020502070401020303" pitchFamily="18" charset="0"/>
              </a:rPr>
              <a:t>The Abroad Factor</a:t>
            </a:r>
          </a:p>
        </p:txBody>
      </p:sp>
      <p:sp>
        <p:nvSpPr>
          <p:cNvPr id="3" name="Content Placeholder 2"/>
          <p:cNvSpPr>
            <a:spLocks noGrp="1"/>
          </p:cNvSpPr>
          <p:nvPr>
            <p:ph idx="1"/>
          </p:nvPr>
        </p:nvSpPr>
        <p:spPr>
          <a:xfrm>
            <a:off x="806579" y="1407487"/>
            <a:ext cx="7165063" cy="4351338"/>
          </a:xfrm>
        </p:spPr>
        <p:txBody>
          <a:bodyPr/>
          <a:lstStyle/>
          <a:p>
            <a:r>
              <a:rPr lang="en-US" sz="2200" dirty="0">
                <a:latin typeface="Baskerville" panose="02020502070401020303" pitchFamily="18" charset="0"/>
                <a:ea typeface="Baskerville" panose="02020502070401020303" pitchFamily="18" charset="0"/>
              </a:rPr>
              <a:t>Culture shock as a primary or contributing factor</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200" dirty="0">
                <a:latin typeface="Baskerville" panose="02020502070401020303" pitchFamily="18" charset="0"/>
                <a:ea typeface="Baskerville" panose="02020502070401020303" pitchFamily="18" charset="0"/>
              </a:rPr>
              <a:t>Homesickness, travel stressors, social pressures</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200" dirty="0">
                <a:latin typeface="Baskerville" panose="02020502070401020303" pitchFamily="18" charset="0"/>
                <a:ea typeface="Baskerville" panose="02020502070401020303" pitchFamily="18" charset="0"/>
              </a:rPr>
              <a:t>Finances</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200" dirty="0">
                <a:latin typeface="Baskerville" panose="02020502070401020303" pitchFamily="18" charset="0"/>
                <a:ea typeface="Baskerville" panose="02020502070401020303" pitchFamily="18" charset="0"/>
              </a:rPr>
              <a:t>Abruptly stopping medication, or medication not legal/locally available</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200" dirty="0">
                <a:latin typeface="Baskerville" panose="02020502070401020303" pitchFamily="18" charset="0"/>
                <a:ea typeface="Baskerville" panose="02020502070401020303" pitchFamily="18" charset="0"/>
              </a:rPr>
              <a:t>Unrealistic expectations for study abroad –“magic cure”</a:t>
            </a:r>
            <a:br>
              <a:rPr lang="en-US" sz="2200" dirty="0">
                <a:latin typeface="Baskerville" panose="02020502070401020303" pitchFamily="18" charset="0"/>
                <a:ea typeface="Baskerville" panose="02020502070401020303" pitchFamily="18" charset="0"/>
              </a:rPr>
            </a:br>
            <a:endParaRPr lang="en-US" sz="2200" dirty="0">
              <a:latin typeface="Baskerville" panose="02020502070401020303" pitchFamily="18" charset="0"/>
              <a:ea typeface="Baskerville" panose="02020502070401020303" pitchFamily="18" charset="0"/>
            </a:endParaRPr>
          </a:p>
          <a:p>
            <a:r>
              <a:rPr lang="en-US" sz="2200" dirty="0">
                <a:latin typeface="Baskerville" panose="02020502070401020303" pitchFamily="18" charset="0"/>
                <a:ea typeface="Baskerville" panose="02020502070401020303" pitchFamily="18" charset="0"/>
              </a:rPr>
              <a:t>Exposure to/disregard for risk: conflict with cultural norms &amp; host-country laws, access to alcohol, sexual activity</a:t>
            </a:r>
          </a:p>
        </p:txBody>
      </p:sp>
      <p:cxnSp>
        <p:nvCxnSpPr>
          <p:cNvPr id="5" name="Straight Connector 4"/>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8010851" y="0"/>
            <a:ext cx="4181149" cy="6271723"/>
          </a:xfrm>
          <a:prstGeom prst="rect">
            <a:avLst/>
          </a:prstGeom>
        </p:spPr>
      </p:pic>
    </p:spTree>
    <p:extLst>
      <p:ext uri="{BB962C8B-B14F-4D97-AF65-F5344CB8AC3E}">
        <p14:creationId xmlns:p14="http://schemas.microsoft.com/office/powerpoint/2010/main" val="70660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596"/>
            <a:ext cx="10515600" cy="618942"/>
          </a:xfrm>
        </p:spPr>
        <p:txBody>
          <a:bodyPr/>
          <a:lstStyle/>
          <a:p>
            <a:r>
              <a:rPr lang="en-US" sz="3600" b="1" dirty="0">
                <a:latin typeface="Baskerville" panose="02020502070401020303" pitchFamily="18" charset="0"/>
                <a:ea typeface="Baskerville" panose="02020502070401020303" pitchFamily="18" charset="0"/>
              </a:rPr>
              <a:t>Let’s Get Legal…</a:t>
            </a:r>
          </a:p>
        </p:txBody>
      </p:sp>
      <p:sp>
        <p:nvSpPr>
          <p:cNvPr id="3" name="Content Placeholder 2"/>
          <p:cNvSpPr>
            <a:spLocks noGrp="1"/>
          </p:cNvSpPr>
          <p:nvPr>
            <p:ph idx="1"/>
          </p:nvPr>
        </p:nvSpPr>
        <p:spPr>
          <a:xfrm>
            <a:off x="838201" y="1677581"/>
            <a:ext cx="4552405" cy="4351338"/>
          </a:xfrm>
        </p:spPr>
        <p:txBody>
          <a:bodyPr/>
          <a:lstStyle/>
          <a:p>
            <a:r>
              <a:rPr lang="en-US" sz="1800" dirty="0">
                <a:latin typeface="Baskerville" panose="02020502070401020303" pitchFamily="18" charset="0"/>
                <a:ea typeface="Baskerville" panose="02020502070401020303" pitchFamily="18" charset="0"/>
              </a:rPr>
              <a:t>The</a:t>
            </a:r>
            <a:r>
              <a:rPr lang="en-US" sz="1800" b="1" dirty="0">
                <a:latin typeface="Baskerville" panose="02020502070401020303" pitchFamily="18" charset="0"/>
                <a:ea typeface="Baskerville" panose="02020502070401020303" pitchFamily="18" charset="0"/>
              </a:rPr>
              <a:t> Americans With Disabilities Act </a:t>
            </a:r>
            <a:r>
              <a:rPr lang="en-US" sz="1800" dirty="0">
                <a:latin typeface="Baskerville" panose="02020502070401020303" pitchFamily="18" charset="0"/>
                <a:ea typeface="Baskerville" panose="02020502070401020303" pitchFamily="18" charset="0"/>
              </a:rPr>
              <a:t>(42 </a:t>
            </a:r>
            <a:r>
              <a:rPr lang="en-US" sz="1800" dirty="0" err="1">
                <a:latin typeface="Baskerville" panose="02020502070401020303" pitchFamily="18" charset="0"/>
                <a:ea typeface="Baskerville" panose="02020502070401020303" pitchFamily="18" charset="0"/>
              </a:rPr>
              <a:t>U.S.C</a:t>
            </a:r>
            <a:r>
              <a:rPr lang="en-US" sz="1800" dirty="0">
                <a:latin typeface="Baskerville" panose="02020502070401020303" pitchFamily="18" charset="0"/>
                <a:ea typeface="Baskerville" panose="02020502070401020303" pitchFamily="18" charset="0"/>
              </a:rPr>
              <a:t>. Section 12101) and Section 504 of the </a:t>
            </a:r>
            <a:r>
              <a:rPr lang="en-US" sz="1800" b="1" dirty="0">
                <a:latin typeface="Baskerville" panose="02020502070401020303" pitchFamily="18" charset="0"/>
                <a:ea typeface="Baskerville" panose="02020502070401020303" pitchFamily="18" charset="0"/>
              </a:rPr>
              <a:t>Rehabilitation Act </a:t>
            </a:r>
            <a:r>
              <a:rPr lang="en-US" sz="1800" dirty="0">
                <a:latin typeface="Baskerville" panose="02020502070401020303" pitchFamily="18" charset="0"/>
                <a:ea typeface="Baskerville" panose="02020502070401020303" pitchFamily="18" charset="0"/>
              </a:rPr>
              <a:t>prohibit discrimination on the basis of disability in the “programs and activities” of educational institutions receiving federal funds.</a:t>
            </a:r>
            <a:br>
              <a:rPr lang="en-US" sz="1800" dirty="0">
                <a:latin typeface="Baskerville" panose="02020502070401020303" pitchFamily="18" charset="0"/>
                <a:ea typeface="Baskerville" panose="02020502070401020303" pitchFamily="18" charset="0"/>
              </a:rPr>
            </a:br>
            <a:endParaRPr lang="en-US" sz="1800" dirty="0">
              <a:latin typeface="Baskerville" panose="02020502070401020303" pitchFamily="18" charset="0"/>
              <a:ea typeface="Baskerville" panose="02020502070401020303" pitchFamily="18" charset="0"/>
            </a:endParaRPr>
          </a:p>
          <a:p>
            <a:r>
              <a:rPr lang="en-US" sz="1800" b="1" dirty="0">
                <a:latin typeface="Baskerville" panose="02020502070401020303" pitchFamily="18" charset="0"/>
                <a:ea typeface="Baskerville" panose="02020502070401020303" pitchFamily="18" charset="0"/>
              </a:rPr>
              <a:t>“Disability” </a:t>
            </a:r>
            <a:r>
              <a:rPr lang="en-US" sz="1800" dirty="0">
                <a:latin typeface="Baskerville" panose="02020502070401020303" pitchFamily="18" charset="0"/>
                <a:ea typeface="Baskerville" panose="02020502070401020303" pitchFamily="18" charset="0"/>
              </a:rPr>
              <a:t>is defined as “a physical </a:t>
            </a:r>
            <a:r>
              <a:rPr lang="en-US" sz="1800" u="sng" dirty="0">
                <a:latin typeface="Baskerville" panose="02020502070401020303" pitchFamily="18" charset="0"/>
                <a:ea typeface="Baskerville" panose="02020502070401020303" pitchFamily="18" charset="0"/>
              </a:rPr>
              <a:t>or mental</a:t>
            </a:r>
            <a:r>
              <a:rPr lang="en-US" sz="1800" dirty="0">
                <a:latin typeface="Baskerville" panose="02020502070401020303" pitchFamily="18" charset="0"/>
                <a:ea typeface="Baskerville" panose="02020502070401020303" pitchFamily="18" charset="0"/>
              </a:rPr>
              <a:t> impairment that substantially limits one or more major life activities” of the individual.</a:t>
            </a:r>
            <a:br>
              <a:rPr lang="en-US" sz="1800" dirty="0">
                <a:latin typeface="Baskerville" panose="02020502070401020303" pitchFamily="18" charset="0"/>
                <a:ea typeface="Baskerville" panose="02020502070401020303" pitchFamily="18" charset="0"/>
              </a:rPr>
            </a:br>
            <a:endParaRPr lang="en-US" sz="1800" dirty="0">
              <a:latin typeface="Baskerville" panose="02020502070401020303" pitchFamily="18" charset="0"/>
              <a:ea typeface="Baskerville" panose="02020502070401020303" pitchFamily="18" charset="0"/>
            </a:endParaRPr>
          </a:p>
          <a:p>
            <a:r>
              <a:rPr lang="en-US" sz="1800" dirty="0">
                <a:latin typeface="Baskerville" panose="02020502070401020303" pitchFamily="18" charset="0"/>
                <a:ea typeface="Baskerville" panose="02020502070401020303" pitchFamily="18" charset="0"/>
              </a:rPr>
              <a:t>An </a:t>
            </a:r>
            <a:r>
              <a:rPr lang="en-US" sz="1800" b="1" dirty="0">
                <a:latin typeface="Baskerville" panose="02020502070401020303" pitchFamily="18" charset="0"/>
                <a:ea typeface="Baskerville" panose="02020502070401020303" pitchFamily="18" charset="0"/>
              </a:rPr>
              <a:t>“impairment” </a:t>
            </a:r>
            <a:r>
              <a:rPr lang="en-US" sz="1800" dirty="0">
                <a:latin typeface="Baskerville" panose="02020502070401020303" pitchFamily="18" charset="0"/>
                <a:ea typeface="Baskerville" panose="02020502070401020303" pitchFamily="18" charset="0"/>
              </a:rPr>
              <a:t>includes depression, anxiety, bipolar disorder, eating disorders, alcoholism, schizophrenia, </a:t>
            </a:r>
            <a:r>
              <a:rPr lang="en-US" sz="1800" dirty="0" err="1">
                <a:latin typeface="Baskerville" panose="02020502070401020303" pitchFamily="18" charset="0"/>
                <a:ea typeface="Baskerville" panose="02020502070401020303" pitchFamily="18" charset="0"/>
              </a:rPr>
              <a:t>OCD</a:t>
            </a:r>
            <a:r>
              <a:rPr lang="en-US" sz="1800" dirty="0">
                <a:latin typeface="Baskerville" panose="02020502070401020303" pitchFamily="18" charset="0"/>
                <a:ea typeface="Baskerville" panose="02020502070401020303" pitchFamily="18" charset="0"/>
              </a:rPr>
              <a:t>, etc.</a:t>
            </a:r>
          </a:p>
        </p:txBody>
      </p:sp>
      <p:cxnSp>
        <p:nvCxnSpPr>
          <p:cNvPr id="5" name="Straight Connector 4"/>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9218" name="Picture 2" descr="Image result for ada rehabilitation act of 19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424" y="1677581"/>
            <a:ext cx="6891576" cy="459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54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8604"/>
            <a:ext cx="10515600" cy="642132"/>
          </a:xfrm>
        </p:spPr>
        <p:txBody>
          <a:bodyPr/>
          <a:lstStyle/>
          <a:p>
            <a:r>
              <a:rPr lang="en-US" sz="3600" b="1" dirty="0">
                <a:latin typeface="Baskerville" panose="02020502070401020303" pitchFamily="18" charset="0"/>
                <a:ea typeface="Baskerville" panose="02020502070401020303" pitchFamily="18" charset="0"/>
              </a:rPr>
              <a:t>Health Readiness Initiative</a:t>
            </a:r>
          </a:p>
        </p:txBody>
      </p:sp>
      <p:sp>
        <p:nvSpPr>
          <p:cNvPr id="3" name="Content Placeholder 2"/>
          <p:cNvSpPr>
            <a:spLocks noGrp="1"/>
          </p:cNvSpPr>
          <p:nvPr>
            <p:ph idx="1"/>
          </p:nvPr>
        </p:nvSpPr>
        <p:spPr>
          <a:xfrm>
            <a:off x="838200" y="1825625"/>
            <a:ext cx="10515600" cy="2067365"/>
          </a:xfrm>
        </p:spPr>
        <p:txBody>
          <a:bodyPr/>
          <a:lstStyle/>
          <a:p>
            <a:r>
              <a:rPr lang="en-US" sz="2000" b="1" dirty="0">
                <a:latin typeface="Baskerville" panose="02020502070401020303" pitchFamily="18" charset="0"/>
                <a:ea typeface="Baskerville" panose="02020502070401020303" pitchFamily="18" charset="0"/>
              </a:rPr>
              <a:t>Goal: </a:t>
            </a:r>
            <a:r>
              <a:rPr lang="en-US" sz="2000" dirty="0">
                <a:latin typeface="Baskerville" panose="02020502070401020303" pitchFamily="18" charset="0"/>
                <a:ea typeface="Baskerville" panose="02020502070401020303" pitchFamily="18" charset="0"/>
              </a:rPr>
              <a:t>To ensure students are mentally and physically healthy enough to withstand the </a:t>
            </a:r>
            <a:br>
              <a:rPr lang="en-US" sz="2000" dirty="0">
                <a:latin typeface="Baskerville" panose="02020502070401020303" pitchFamily="18" charset="0"/>
                <a:ea typeface="Baskerville" panose="02020502070401020303" pitchFamily="18" charset="0"/>
              </a:rPr>
            </a:br>
            <a:r>
              <a:rPr lang="en-US" sz="2000" dirty="0">
                <a:latin typeface="Baskerville" panose="02020502070401020303" pitchFamily="18" charset="0"/>
                <a:ea typeface="Baskerville" panose="02020502070401020303" pitchFamily="18" charset="0"/>
              </a:rPr>
              <a:t>            rigors of the program.</a:t>
            </a:r>
          </a:p>
          <a:p>
            <a:r>
              <a:rPr lang="en-US" sz="2000" dirty="0">
                <a:latin typeface="Baskerville" panose="02020502070401020303" pitchFamily="18" charset="0"/>
                <a:ea typeface="Baskerville" panose="02020502070401020303" pitchFamily="18" charset="0"/>
              </a:rPr>
              <a:t>Students will get </a:t>
            </a:r>
            <a:r>
              <a:rPr lang="en-US" sz="2000" b="1" dirty="0">
                <a:latin typeface="Baskerville" panose="02020502070401020303" pitchFamily="18" charset="0"/>
                <a:ea typeface="Baskerville" panose="02020502070401020303" pitchFamily="18" charset="0"/>
              </a:rPr>
              <a:t>max benefit </a:t>
            </a:r>
            <a:r>
              <a:rPr lang="en-US" sz="2000" dirty="0">
                <a:latin typeface="Baskerville" panose="02020502070401020303" pitchFamily="18" charset="0"/>
                <a:ea typeface="Baskerville" panose="02020502070401020303" pitchFamily="18" charset="0"/>
              </a:rPr>
              <a:t>from the program if they are healthy and can stay healthy.</a:t>
            </a:r>
          </a:p>
          <a:p>
            <a:r>
              <a:rPr lang="en-US" sz="2000" dirty="0">
                <a:latin typeface="Baskerville" panose="02020502070401020303" pitchFamily="18" charset="0"/>
                <a:ea typeface="Baskerville" panose="02020502070401020303" pitchFamily="18" charset="0"/>
              </a:rPr>
              <a:t>We </a:t>
            </a:r>
            <a:r>
              <a:rPr lang="en-US" sz="2000" b="1" u="sng" dirty="0">
                <a:latin typeface="Baskerville" panose="02020502070401020303" pitchFamily="18" charset="0"/>
                <a:ea typeface="Baskerville" panose="02020502070401020303" pitchFamily="18" charset="0"/>
              </a:rPr>
              <a:t>do not “screen students out”. </a:t>
            </a:r>
            <a:r>
              <a:rPr lang="en-US" sz="2000" dirty="0">
                <a:latin typeface="Baskerville" panose="02020502070401020303" pitchFamily="18" charset="0"/>
                <a:ea typeface="Baskerville" panose="02020502070401020303" pitchFamily="18" charset="0"/>
              </a:rPr>
              <a:t>We prepare all students for travel and make every effort to accommodate students with disabilities and health-related challenges.</a:t>
            </a:r>
          </a:p>
        </p:txBody>
      </p:sp>
      <p:cxnSp>
        <p:nvCxnSpPr>
          <p:cNvPr id="4" name="Straight Connector 3"/>
          <p:cNvCxnSpPr/>
          <p:nvPr/>
        </p:nvCxnSpPr>
        <p:spPr>
          <a:xfrm>
            <a:off x="679273" y="435434"/>
            <a:ext cx="0" cy="76635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1028" name="Picture 4" descr="Image result for travel abroad health saf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521" y="4076960"/>
            <a:ext cx="6046957" cy="219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1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ttom Ba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ttom Corner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op Cor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de Ba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Slide Photo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itle Slide Photo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72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Slide Photo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itle Slide Photo 4">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4998</TotalTime>
  <Words>2256</Words>
  <Application>Microsoft Macintosh PowerPoint</Application>
  <PresentationFormat>Widescreen</PresentationFormat>
  <Paragraphs>214</Paragraphs>
  <Slides>28</Slides>
  <Notes>23</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28</vt:i4>
      </vt:variant>
    </vt:vector>
  </HeadingPairs>
  <TitlesOfParts>
    <vt:vector size="43" baseType="lpstr">
      <vt:lpstr>Arial</vt:lpstr>
      <vt:lpstr>Baskerville</vt:lpstr>
      <vt:lpstr>Calibri</vt:lpstr>
      <vt:lpstr>Calibri Light</vt:lpstr>
      <vt:lpstr>Californian FB</vt:lpstr>
      <vt:lpstr>Verdana</vt:lpstr>
      <vt:lpstr>Bottom Bar</vt:lpstr>
      <vt:lpstr>Bottom Corner  </vt:lpstr>
      <vt:lpstr>Top Corner</vt:lpstr>
      <vt:lpstr>Side Bar</vt:lpstr>
      <vt:lpstr>Title Slide</vt:lpstr>
      <vt:lpstr>Title Slide Photo 1</vt:lpstr>
      <vt:lpstr>Title Slide Photo 2</vt:lpstr>
      <vt:lpstr>Title Slide Photo 3</vt:lpstr>
      <vt:lpstr>Title Slide Photo 4</vt:lpstr>
      <vt:lpstr>PowerPoint Presentation</vt:lpstr>
      <vt:lpstr>Goals for this Teaching Roundtable</vt:lpstr>
      <vt:lpstr>Reality Check</vt:lpstr>
      <vt:lpstr>What is Mental Health?</vt:lpstr>
      <vt:lpstr>PowerPoint Presentation</vt:lpstr>
      <vt:lpstr>PowerPoint Presentation</vt:lpstr>
      <vt:lpstr>The Abroad Factor</vt:lpstr>
      <vt:lpstr>Let’s Get Legal…</vt:lpstr>
      <vt:lpstr>Health Readiness Initiative</vt:lpstr>
      <vt:lpstr>Health Readiness Initiative</vt:lpstr>
      <vt:lpstr>Travel Clinic</vt:lpstr>
      <vt:lpstr>Practical Risk Management</vt:lpstr>
      <vt:lpstr>What is Risk?</vt:lpstr>
      <vt:lpstr>What are Hazards?</vt:lpstr>
      <vt:lpstr>Faculty Leader Response Toolkit</vt:lpstr>
      <vt:lpstr>Tool for Addressing Student Concerns</vt:lpstr>
      <vt:lpstr>PowerPoint Presentation</vt:lpstr>
      <vt:lpstr>General Considerations for Anxiety</vt:lpstr>
      <vt:lpstr>General Considerations for Depression </vt:lpstr>
      <vt:lpstr>Tool for Suicidal Assessment</vt:lpstr>
      <vt:lpstr>PowerPoint Presentation</vt:lpstr>
      <vt:lpstr>Case A.  |  Sarah</vt:lpstr>
      <vt:lpstr>Case A. – Separation Anxiety/Generalized Anxiety/ Culture Shock</vt:lpstr>
      <vt:lpstr>Case B.  |  Maria </vt:lpstr>
      <vt:lpstr>Case B. – Depression</vt:lpstr>
      <vt:lpstr>Case C.  |  Carlos</vt:lpstr>
      <vt:lpstr>Case C. – Suicidality</vt:lpstr>
      <vt:lpstr>PowerPoint Presentation</vt:lpstr>
    </vt:vector>
  </TitlesOfParts>
  <Company>Whitworth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J Davenport</dc:creator>
  <cp:lastModifiedBy>Katie M Lacayo</cp:lastModifiedBy>
  <cp:revision>227</cp:revision>
  <dcterms:created xsi:type="dcterms:W3CDTF">2017-03-24T17:46:32Z</dcterms:created>
  <dcterms:modified xsi:type="dcterms:W3CDTF">2019-11-07T16:40:20Z</dcterms:modified>
</cp:coreProperties>
</file>