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A7D0-130C-4E74-A6CD-7BE7F69F2D0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BD19B-A0F0-4EC4-9551-64455539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CBR is a collaborative enterprise between academic researchers (professors and students) </a:t>
            </a:r>
          </a:p>
          <a:p>
            <a:r>
              <a:rPr lang="en-US" dirty="0" smtClean="0"/>
              <a:t>and community members.</a:t>
            </a:r>
          </a:p>
          <a:p>
            <a:r>
              <a:rPr lang="en-US" dirty="0" smtClean="0"/>
              <a:t> CBR validates multiple sources of knowledge and promotes the use of multiple methods of </a:t>
            </a:r>
          </a:p>
          <a:p>
            <a:r>
              <a:rPr lang="en-US" dirty="0" smtClean="0"/>
              <a:t>discovery and dissemination of the knowledge produced.</a:t>
            </a:r>
          </a:p>
          <a:p>
            <a:r>
              <a:rPr lang="en-US" dirty="0" smtClean="0"/>
              <a:t> CBR has as its goal social action and social change for the purpose of achieving social justice.</a:t>
            </a:r>
          </a:p>
          <a:p>
            <a:r>
              <a:rPr lang="en-US" dirty="0" smtClean="0"/>
              <a:t>(Strand, </a:t>
            </a:r>
            <a:r>
              <a:rPr lang="en-US" dirty="0" err="1" smtClean="0"/>
              <a:t>Marullo</a:t>
            </a:r>
            <a:r>
              <a:rPr lang="en-US" dirty="0" smtClean="0"/>
              <a:t>, </a:t>
            </a:r>
            <a:r>
              <a:rPr lang="en-US" dirty="0" err="1" smtClean="0"/>
              <a:t>Cutforth</a:t>
            </a:r>
            <a:r>
              <a:rPr lang="en-US" dirty="0" smtClean="0"/>
              <a:t>, </a:t>
            </a:r>
            <a:r>
              <a:rPr lang="en-US" dirty="0" err="1" smtClean="0"/>
              <a:t>Stoecker</a:t>
            </a:r>
            <a:r>
              <a:rPr lang="en-US" dirty="0" smtClean="0"/>
              <a:t> &amp; Donohue, 2003, p. 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D19B-A0F0-4EC4-9551-644555393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7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into 5</a:t>
            </a:r>
            <a:r>
              <a:rPr lang="en-US" baseline="0" dirty="0" smtClean="0"/>
              <a:t> groups.  Review the case study.  Share with the larger group a project summary and the research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D19B-A0F0-4EC4-9551-644555393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Facilitated by 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D19B-A0F0-4EC4-9551-644555393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3DF341-4580-4126-9AB7-1512CEBC8ED3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3B2D55-25D8-4E84-9265-3E72998F2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ner.org/campus/cbr/profiles.taf" TargetMode="External"/><Relationship Id="rId2" Type="http://schemas.openxmlformats.org/officeDocument/2006/relationships/hyperlink" Target="http://www.cbrnet.pb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ph.inf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Community-Based Research</a:t>
            </a:r>
            <a:br>
              <a:rPr lang="en-US" altLang="en-US" dirty="0" smtClean="0"/>
            </a:br>
            <a:r>
              <a:rPr lang="en-US" altLang="en-US" sz="2000" dirty="0" smtClean="0"/>
              <a:t>An Introduction for Community Partners</a:t>
            </a:r>
            <a:br>
              <a:rPr lang="en-US" altLang="en-US" sz="2000" dirty="0" smtClean="0"/>
            </a:br>
            <a:r>
              <a:rPr lang="en-US" altLang="en-US" sz="2000" dirty="0" smtClean="0"/>
              <a:t>BY </a:t>
            </a:r>
            <a:r>
              <a:rPr lang="en-US" altLang="en-US" sz="2000" dirty="0" err="1" smtClean="0"/>
              <a:t>InSLP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106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Case Studies Activity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Health &amp; Wellness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Housing &amp;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Environment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Education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Business &amp; Technology</a:t>
            </a:r>
          </a:p>
          <a:p>
            <a:pPr marL="0" indent="0" eaLnBrk="1" hangingPunct="1"/>
            <a:endParaRPr lang="en-US" altLang="en-US" sz="2800" dirty="0"/>
          </a:p>
          <a:p>
            <a:pPr marL="0" indent="0"/>
            <a:r>
              <a:rPr lang="en-US" altLang="en-US" sz="1200" dirty="0" smtClean="0"/>
              <a:t>Case Studies Found at :  http</a:t>
            </a:r>
            <a:r>
              <a:rPr lang="en-US" altLang="en-US" sz="1200" dirty="0"/>
              <a:t>://cbrnet.pbworks.com/f/CBR+Case+Studies+FINAL.pdf</a:t>
            </a: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973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research questions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56" y="1100138"/>
            <a:ext cx="539331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4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Web-based Resources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National Community-Based Research Networking Initiative </a:t>
            </a:r>
            <a:r>
              <a:rPr lang="en-US" altLang="en-US" sz="2000" dirty="0" smtClean="0">
                <a:hlinkClick r:id="rId2"/>
              </a:rPr>
              <a:t>www.cbrnet.pbworks.com</a:t>
            </a:r>
            <a:r>
              <a:rPr lang="en-US" altLang="en-US" sz="20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CBR Course and Project Database </a:t>
            </a:r>
            <a:r>
              <a:rPr lang="en-US" altLang="en-US" sz="2000" dirty="0" smtClean="0">
                <a:hlinkClick r:id="rId3"/>
              </a:rPr>
              <a:t>www.bonner.org/campus/cbr/profiles.taf</a:t>
            </a:r>
            <a:r>
              <a:rPr lang="en-US" altLang="en-US" sz="20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Campus –Community Partnerships for Health			</a:t>
            </a:r>
            <a:r>
              <a:rPr lang="en-US" altLang="en-US" sz="2000" dirty="0" smtClean="0">
                <a:hlinkClick r:id="rId4"/>
              </a:rPr>
              <a:t>www.ccph.info</a:t>
            </a:r>
            <a:r>
              <a:rPr lang="en-US" altLang="en-US" sz="20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05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An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596063" cy="4498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What is CBR?</a:t>
            </a:r>
          </a:p>
          <a:p>
            <a:pPr eaLnBrk="1" hangingPunct="1"/>
            <a:r>
              <a:rPr lang="en-US" altLang="en-US" sz="2000" dirty="0" smtClean="0"/>
              <a:t>Why do CBR?</a:t>
            </a:r>
          </a:p>
          <a:p>
            <a:pPr eaLnBrk="1" hangingPunct="1"/>
            <a:r>
              <a:rPr lang="en-US" altLang="en-US" sz="2000" dirty="0" smtClean="0"/>
              <a:t>Principles of Practice</a:t>
            </a:r>
          </a:p>
          <a:p>
            <a:pPr eaLnBrk="1" hangingPunct="1"/>
            <a:r>
              <a:rPr lang="en-US" altLang="en-US" sz="2000" dirty="0" smtClean="0"/>
              <a:t>Pedagogical Methods</a:t>
            </a:r>
          </a:p>
          <a:p>
            <a:pPr eaLnBrk="1" hangingPunct="1"/>
            <a:r>
              <a:rPr lang="en-US" altLang="en-US" sz="2000" dirty="0" smtClean="0"/>
              <a:t>Benefits &amp; Challenges</a:t>
            </a:r>
          </a:p>
          <a:p>
            <a:pPr eaLnBrk="1" hangingPunct="1"/>
            <a:r>
              <a:rPr lang="en-US" altLang="en-US" sz="2000" dirty="0" smtClean="0"/>
              <a:t>What it Takes</a:t>
            </a:r>
          </a:p>
          <a:p>
            <a:pPr eaLnBrk="1" hangingPunct="1"/>
            <a:r>
              <a:rPr lang="en-US" altLang="en-US" sz="2000" dirty="0" smtClean="0"/>
              <a:t>CBR Examples</a:t>
            </a:r>
          </a:p>
          <a:p>
            <a:pPr eaLnBrk="1" hangingPunct="1"/>
            <a:r>
              <a:rPr lang="en-US" altLang="en-US" sz="2000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8669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CBR:  What is it?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1625" y="1295401"/>
            <a:ext cx="8504238" cy="3733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 smtClean="0"/>
              <a:t>A collaborative, participatory research process that embraces:</a:t>
            </a:r>
          </a:p>
          <a:p>
            <a:pPr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dirty="0" smtClean="0"/>
              <a:t>Research</a:t>
            </a:r>
          </a:p>
          <a:p>
            <a:pPr lvl="2" eaLnBrk="1" hangingPunct="1"/>
            <a:r>
              <a:rPr lang="en-US" altLang="en-US" dirty="0" smtClean="0"/>
              <a:t>Community has information needs</a:t>
            </a:r>
          </a:p>
          <a:p>
            <a:pPr lvl="2" eaLnBrk="1" hangingPunct="1"/>
            <a:r>
              <a:rPr lang="en-US" altLang="en-US" dirty="0" smtClean="0"/>
              <a:t>Campus partners have research tools and resources</a:t>
            </a:r>
          </a:p>
          <a:p>
            <a:pPr marL="237744" lvl="2" indent="0" eaLnBrk="1" hangingPunct="1">
              <a:buNone/>
            </a:pPr>
            <a:endParaRPr lang="en-US" altLang="en-US" sz="800" dirty="0" smtClean="0"/>
          </a:p>
          <a:p>
            <a:pPr lvl="1" eaLnBrk="1" hangingPunct="1"/>
            <a:r>
              <a:rPr lang="en-US" altLang="en-US" dirty="0" smtClean="0"/>
              <a:t>Education</a:t>
            </a:r>
          </a:p>
          <a:p>
            <a:pPr lvl="2" eaLnBrk="1" hangingPunct="1"/>
            <a:r>
              <a:rPr lang="en-US" altLang="en-US" dirty="0" smtClean="0"/>
              <a:t>Community has valuable local knowledge &amp; experience</a:t>
            </a:r>
          </a:p>
          <a:p>
            <a:pPr lvl="2" eaLnBrk="1" hangingPunct="1"/>
            <a:r>
              <a:rPr lang="en-US" altLang="en-US" dirty="0" smtClean="0"/>
              <a:t>Campus partners have theoretical and large scale perspectives </a:t>
            </a:r>
          </a:p>
          <a:p>
            <a:pPr marL="237744" lvl="2" indent="0" eaLnBrk="1" hangingPunct="1">
              <a:buNone/>
            </a:pPr>
            <a:endParaRPr lang="en-US" altLang="en-US" sz="800" dirty="0" smtClean="0"/>
          </a:p>
          <a:p>
            <a:pPr lvl="1" eaLnBrk="1" hangingPunct="1"/>
            <a:r>
              <a:rPr lang="en-US" altLang="en-US" dirty="0" smtClean="0"/>
              <a:t>Action</a:t>
            </a:r>
          </a:p>
          <a:p>
            <a:pPr lvl="2" eaLnBrk="1" hangingPunct="1"/>
            <a:r>
              <a:rPr lang="en-US" altLang="en-US" dirty="0" smtClean="0"/>
              <a:t>Build organizational and community capacity</a:t>
            </a:r>
          </a:p>
          <a:p>
            <a:pPr lvl="2" eaLnBrk="1" hangingPunct="1"/>
            <a:r>
              <a:rPr lang="en-US" altLang="en-US" dirty="0" smtClean="0"/>
              <a:t>Effect policy change</a:t>
            </a:r>
          </a:p>
          <a:p>
            <a:pPr lvl="2"/>
            <a:r>
              <a:rPr lang="en-US" altLang="en-US" dirty="0" smtClean="0"/>
              <a:t>Goal of research is social </a:t>
            </a:r>
            <a:r>
              <a:rPr lang="en-US" altLang="en-US" dirty="0"/>
              <a:t>action and social change for the purpose of achieving social </a:t>
            </a:r>
            <a:r>
              <a:rPr lang="en-US" altLang="en-US" dirty="0" smtClean="0"/>
              <a:t>justice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7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Why do it?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Complex social problems ill-suited to “outside expert” research alone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Impact community capacity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Build long-term relationship between university and community partners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Effective method of teaching and learning for all participants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Opportunity for institutions of higher education to serve their local community </a:t>
            </a:r>
          </a:p>
        </p:txBody>
      </p:sp>
    </p:spTree>
    <p:extLst>
      <p:ext uri="{BB962C8B-B14F-4D97-AF65-F5344CB8AC3E}">
        <p14:creationId xmlns:p14="http://schemas.microsoft.com/office/powerpoint/2010/main" val="149231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Principles of Practice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Research need(s) defined by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Research is action-oriented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All stages of process involve all partners (faculty, students, and community) equitably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Strengths and knowledge of all partners appreciated and utilized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Findings disseminated in accessible way</a:t>
            </a:r>
          </a:p>
        </p:txBody>
      </p:sp>
    </p:spTree>
    <p:extLst>
      <p:ext uri="{BB962C8B-B14F-4D97-AF65-F5344CB8AC3E}">
        <p14:creationId xmlns:p14="http://schemas.microsoft.com/office/powerpoint/2010/main" val="97878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Pedagogical Methods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CBR-based semester/quarter courses</a:t>
            </a:r>
          </a:p>
          <a:p>
            <a:pPr marL="0" indent="0" eaLnBrk="1" hangingPunct="1"/>
            <a:endParaRPr lang="en-US" altLang="en-US" sz="20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Long-term, course-based projects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Interdisciplinary, multi-course collaborative projects</a:t>
            </a:r>
          </a:p>
        </p:txBody>
      </p:sp>
    </p:spTree>
    <p:extLst>
      <p:ext uri="{BB962C8B-B14F-4D97-AF65-F5344CB8AC3E}">
        <p14:creationId xmlns:p14="http://schemas.microsoft.com/office/powerpoint/2010/main" val="78460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Community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Access to faculty expertise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Organizational capacity building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Policy change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Students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Develop new skills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Improve existing skills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Connect classroom learning with real-world application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Faculty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New venues for publishing and presenting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Positively impact students and community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7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Challenges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Unpredictability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Calendar conflicts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Role clarification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Participant compensation/recognition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Research requirements (IRB Approval)</a:t>
            </a:r>
          </a:p>
        </p:txBody>
      </p:sp>
    </p:spTree>
    <p:extLst>
      <p:ext uri="{BB962C8B-B14F-4D97-AF65-F5344CB8AC3E}">
        <p14:creationId xmlns:p14="http://schemas.microsoft.com/office/powerpoint/2010/main" val="241196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CBR:  What does it take?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Time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Long-term vision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Communication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Flexibility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Willingness to develop research process with input of all partners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Willingness to work with students</a:t>
            </a:r>
          </a:p>
        </p:txBody>
      </p:sp>
    </p:spTree>
    <p:extLst>
      <p:ext uri="{BB962C8B-B14F-4D97-AF65-F5344CB8AC3E}">
        <p14:creationId xmlns:p14="http://schemas.microsoft.com/office/powerpoint/2010/main" val="3276763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223</TotalTime>
  <Words>437</Words>
  <Application>Microsoft Office PowerPoint</Application>
  <PresentationFormat>On-screen Show (4:3)</PresentationFormat>
  <Paragraphs>96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Community-Based Research An Introduction for Community Partners BY InSLP</vt:lpstr>
      <vt:lpstr>CBR:  An Overview</vt:lpstr>
      <vt:lpstr>CBR:  What is it?</vt:lpstr>
      <vt:lpstr>CBR:  Why do it?</vt:lpstr>
      <vt:lpstr>CBR:  Principles of Practice</vt:lpstr>
      <vt:lpstr>CBR:  Pedagogical Methods</vt:lpstr>
      <vt:lpstr>CBR:  Benefits</vt:lpstr>
      <vt:lpstr>CBR:  Challenges</vt:lpstr>
      <vt:lpstr>CBR:  What does it take?</vt:lpstr>
      <vt:lpstr>Case Studies Activity</vt:lpstr>
      <vt:lpstr>Developing research questions</vt:lpstr>
      <vt:lpstr>CBR:  Web-based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Research An Introduction for Community Partners BY InSLP</dc:title>
  <dc:creator>Molly Ayers</dc:creator>
  <cp:lastModifiedBy>NT2</cp:lastModifiedBy>
  <cp:revision>7</cp:revision>
  <dcterms:created xsi:type="dcterms:W3CDTF">2014-07-22T15:17:14Z</dcterms:created>
  <dcterms:modified xsi:type="dcterms:W3CDTF">2014-08-14T00:20:36Z</dcterms:modified>
</cp:coreProperties>
</file>