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1C56-786F-4B1F-BA75-529FA330A66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37DE-19F2-40BD-A6F3-591428B9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1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1C56-786F-4B1F-BA75-529FA330A66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37DE-19F2-40BD-A6F3-591428B9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2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1C56-786F-4B1F-BA75-529FA330A66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37DE-19F2-40BD-A6F3-591428B9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1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1C56-786F-4B1F-BA75-529FA330A66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37DE-19F2-40BD-A6F3-591428B9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5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1C56-786F-4B1F-BA75-529FA330A66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37DE-19F2-40BD-A6F3-591428B9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2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1C56-786F-4B1F-BA75-529FA330A66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37DE-19F2-40BD-A6F3-591428B9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1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1C56-786F-4B1F-BA75-529FA330A66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37DE-19F2-40BD-A6F3-591428B9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2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1C56-786F-4B1F-BA75-529FA330A66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37DE-19F2-40BD-A6F3-591428B9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7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1C56-786F-4B1F-BA75-529FA330A66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37DE-19F2-40BD-A6F3-591428B9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9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1C56-786F-4B1F-BA75-529FA330A66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37DE-19F2-40BD-A6F3-591428B9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4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1C56-786F-4B1F-BA75-529FA330A66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37DE-19F2-40BD-A6F3-591428B9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61C56-786F-4B1F-BA75-529FA330A66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37DE-19F2-40BD-A6F3-591428B9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8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CEI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799"/>
            <a:ext cx="1828801" cy="182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17" name="Group 23"/>
          <p:cNvGrpSpPr>
            <a:grpSpLocks/>
          </p:cNvGrpSpPr>
          <p:nvPr/>
        </p:nvGrpSpPr>
        <p:grpSpPr bwMode="auto">
          <a:xfrm>
            <a:off x="0" y="2152650"/>
            <a:ext cx="9144000" cy="1885950"/>
            <a:chOff x="107727750" y="109437488"/>
            <a:chExt cx="4914900" cy="1495425"/>
          </a:xfrm>
        </p:grpSpPr>
        <p:sp>
          <p:nvSpPr>
            <p:cNvPr id="18" name="Rectangle 24" hidden="1"/>
            <p:cNvSpPr>
              <a:spLocks noChangeArrowheads="1"/>
            </p:cNvSpPr>
            <p:nvPr/>
          </p:nvSpPr>
          <p:spPr bwMode="auto">
            <a:xfrm>
              <a:off x="107727750" y="109437488"/>
              <a:ext cx="4914900" cy="14954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107727750" y="109482804"/>
              <a:ext cx="4914900" cy="1208425"/>
              <a:chOff x="107727750" y="109482804"/>
              <a:chExt cx="4914900" cy="1208425"/>
            </a:xfrm>
          </p:grpSpPr>
          <p:sp>
            <p:nvSpPr>
              <p:cNvPr id="20" name="Rectangle 26"/>
              <p:cNvSpPr>
                <a:spLocks noChangeArrowheads="1"/>
              </p:cNvSpPr>
              <p:nvPr/>
            </p:nvSpPr>
            <p:spPr bwMode="auto">
              <a:xfrm>
                <a:off x="107727750" y="109482804"/>
                <a:ext cx="4914900" cy="1208425"/>
              </a:xfrm>
              <a:prstGeom prst="rect">
                <a:avLst/>
              </a:prstGeom>
              <a:solidFill>
                <a:srgbClr val="183A64"/>
              </a:solidFill>
              <a:ln w="152400" algn="in">
                <a:solidFill>
                  <a:srgbClr val="355B8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>
                <a:off x="108099225" y="109482804"/>
                <a:ext cx="4171950" cy="685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6000" dirty="0" smtClean="0">
                    <a:solidFill>
                      <a:srgbClr val="C00000"/>
                    </a:solidFill>
                    <a:latin typeface="Franklin Gothic Book" pitchFamily="34" charset="0"/>
                    <a:cs typeface="Arial" pitchFamily="34" charset="0"/>
                  </a:rPr>
                  <a:t>Welcome</a:t>
                </a:r>
                <a:endParaRPr lang="en-US" altLang="en-US" sz="60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28"/>
              <p:cNvSpPr txBox="1">
                <a:spLocks noChangeArrowheads="1"/>
              </p:cNvSpPr>
              <p:nvPr/>
            </p:nvSpPr>
            <p:spPr bwMode="auto">
              <a:xfrm>
                <a:off x="108099225" y="110268280"/>
                <a:ext cx="4171950" cy="342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 smtClean="0">
                    <a:solidFill>
                      <a:srgbClr val="FFFFFF"/>
                    </a:solidFill>
                    <a:latin typeface="Copperplate Gothic Light" panose="020E0507020206020404" pitchFamily="34" charset="0"/>
                    <a:cs typeface="Arial" pitchFamily="34" charset="0"/>
                  </a:rPr>
                  <a:t>2nd annual intercollegiate community engagement institute</a:t>
                </a:r>
                <a:endParaRPr lang="en-US" altLang="en-US" dirty="0" smtClean="0">
                  <a:solidFill>
                    <a:prstClr val="black"/>
                  </a:solidFill>
                  <a:latin typeface="Copperplate Gothic Light" panose="020E0507020206020404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053" name="Picture 29" descr="Night_Spokane_8-10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5"/>
          <a:stretch>
            <a:fillRect/>
          </a:stretch>
        </p:blipFill>
        <p:spPr bwMode="auto">
          <a:xfrm>
            <a:off x="0" y="3743442"/>
            <a:ext cx="9144000" cy="204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 descr="680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3600"/>
            <a:ext cx="1238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 descr="Logo_Vertical_4-Col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43600"/>
            <a:ext cx="10763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867400"/>
            <a:ext cx="11239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5952565"/>
            <a:ext cx="12477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5857875"/>
            <a:ext cx="14382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08687"/>
            <a:ext cx="12954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1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articulations from the ‘90s and ‘00s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Ernest Lynton, 1995</a:t>
            </a:r>
          </a:p>
          <a:p>
            <a:pPr lvl="1"/>
            <a:r>
              <a:rPr lang="en-US" dirty="0" smtClean="0"/>
              <a:t>AAHE publication</a:t>
            </a:r>
          </a:p>
          <a:p>
            <a:r>
              <a:rPr lang="en-US" dirty="0" smtClean="0"/>
              <a:t>Charles </a:t>
            </a:r>
            <a:r>
              <a:rPr lang="en-US" dirty="0" err="1" smtClean="0"/>
              <a:t>Glassick</a:t>
            </a:r>
            <a:r>
              <a:rPr lang="en-US" dirty="0" smtClean="0"/>
              <a:t>, et al, 1997</a:t>
            </a:r>
          </a:p>
          <a:p>
            <a:pPr lvl="1"/>
            <a:r>
              <a:rPr lang="en-US" dirty="0" smtClean="0"/>
              <a:t>Carnegie Foundation for the Advancement of Teaching</a:t>
            </a:r>
            <a:endParaRPr lang="en-US" dirty="0" smtClean="0"/>
          </a:p>
          <a:p>
            <a:r>
              <a:rPr lang="en-US" dirty="0" smtClean="0"/>
              <a:t>National Review Board for the Scholarship of Engagement, 2005</a:t>
            </a:r>
          </a:p>
          <a:p>
            <a:r>
              <a:rPr lang="en-US" dirty="0" smtClean="0"/>
              <a:t>Jeffrey Howard, 2007</a:t>
            </a:r>
          </a:p>
          <a:p>
            <a:pPr lvl="1"/>
            <a:r>
              <a:rPr lang="en-US" dirty="0" smtClean="0"/>
              <a:t>Campus Compact publication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6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Lynton, 1995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Making the Case for Professional Service</a:t>
            </a:r>
          </a:p>
          <a:p>
            <a:r>
              <a:rPr lang="en-US" dirty="0" smtClean="0"/>
              <a:t>Effort to distinguish CES from </a:t>
            </a:r>
          </a:p>
          <a:p>
            <a:pPr lvl="1"/>
            <a:r>
              <a:rPr lang="en-US" dirty="0" smtClean="0"/>
              <a:t>Institutional citizenship (committee work, etc.)</a:t>
            </a:r>
          </a:p>
          <a:p>
            <a:pPr lvl="1"/>
            <a:r>
              <a:rPr lang="en-US" dirty="0" smtClean="0"/>
              <a:t>Disciplinary citizenship (peer-review, journal work, etc.)</a:t>
            </a:r>
          </a:p>
          <a:p>
            <a:pPr lvl="1"/>
            <a:r>
              <a:rPr lang="en-US" dirty="0" smtClean="0"/>
              <a:t>Civic contributions (public office, philanthropy, volunteering)</a:t>
            </a:r>
          </a:p>
          <a:p>
            <a:r>
              <a:rPr lang="en-US" dirty="0" smtClean="0"/>
              <a:t>“Insistence on professional expertise [in course of engagement] sufficiently distinguishes” CES (p. 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9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Lynton’s Features of 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The scholar learns something (discovery/originality/absence of SOP)</a:t>
            </a:r>
          </a:p>
          <a:p>
            <a:r>
              <a:rPr lang="en-US" dirty="0" smtClean="0"/>
              <a:t>2. Knowledge advances base of discipline</a:t>
            </a:r>
          </a:p>
          <a:p>
            <a:r>
              <a:rPr lang="en-US" dirty="0" smtClean="0"/>
              <a:t>3. Scholarly activity is responsive and adaptive</a:t>
            </a:r>
          </a:p>
          <a:p>
            <a:r>
              <a:rPr lang="en-US" dirty="0" smtClean="0"/>
              <a:t>4. Reasoned choice of goals reflecting agreement with client</a:t>
            </a:r>
          </a:p>
          <a:p>
            <a:r>
              <a:rPr lang="en-US" dirty="0" smtClean="0"/>
              <a:t>5. Methods chosen appropriate to scope of work and context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Lynton (1995)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6. Scholar undertakes reflection (observing, assessing, making adjustments)</a:t>
            </a:r>
          </a:p>
          <a:p>
            <a:r>
              <a:rPr lang="en-US" dirty="0" smtClean="0"/>
              <a:t>7. Reflection generates outcomes (results, inferences, new insights that can be generalized)</a:t>
            </a:r>
          </a:p>
          <a:p>
            <a:r>
              <a:rPr lang="en-US" dirty="0" smtClean="0"/>
              <a:t>8. Outcomes can be shared with colleagues formally or informally (community)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</a:t>
            </a:r>
            <a:r>
              <a:rPr lang="en-US" dirty="0" err="1" smtClean="0"/>
              <a:t>Glassick</a:t>
            </a:r>
            <a:r>
              <a:rPr lang="en-US" dirty="0" smtClean="0"/>
              <a:t> et al. (1997)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8"/>
            <a:r>
              <a:rPr lang="en-US" dirty="0" smtClean="0"/>
              <a:t>6 standards of scholarly work</a:t>
            </a:r>
          </a:p>
          <a:p>
            <a:r>
              <a:rPr lang="en-US" dirty="0" smtClean="0"/>
              <a:t>1. Does scholar have clear goals?</a:t>
            </a:r>
          </a:p>
          <a:p>
            <a:r>
              <a:rPr lang="en-US" dirty="0" smtClean="0"/>
              <a:t>2. Is scholar adequately prepared for the project? (Lit review, expertise, resources)</a:t>
            </a:r>
          </a:p>
          <a:p>
            <a:r>
              <a:rPr lang="en-US" dirty="0" smtClean="0"/>
              <a:t>3. Has the scholar chosen appropriate methods? (adaptive to changes?)</a:t>
            </a:r>
          </a:p>
          <a:p>
            <a:r>
              <a:rPr lang="en-US" dirty="0" smtClean="0"/>
              <a:t>4. Does the scholar achieve goals? (significant?)</a:t>
            </a:r>
          </a:p>
          <a:p>
            <a:r>
              <a:rPr lang="en-US" dirty="0" smtClean="0"/>
              <a:t>5. Is there effective presentation of work?</a:t>
            </a:r>
          </a:p>
          <a:p>
            <a:r>
              <a:rPr lang="en-US" dirty="0" smtClean="0"/>
              <a:t>6. Is there reflective critique? (self-evaluation, breadth of evidence?)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National Review Board on Sch. f Engagement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1400" dirty="0" smtClean="0"/>
              <a:t>The Hegelian synthesis</a:t>
            </a:r>
          </a:p>
          <a:p>
            <a:endParaRPr lang="en-US" sz="1400" dirty="0" smtClean="0"/>
          </a:p>
          <a:p>
            <a:r>
              <a:rPr lang="en-US" sz="1400" b="1" dirty="0"/>
              <a:t>Goals/Questions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Does the scholar state the basic purpose of the work and its value </a:t>
            </a:r>
            <a:r>
              <a:rPr lang="en-US" sz="1400" b="1" i="1" u="sng" dirty="0"/>
              <a:t>for public good</a:t>
            </a:r>
            <a:r>
              <a:rPr lang="en-US" sz="1400" dirty="0"/>
              <a:t>?</a:t>
            </a:r>
          </a:p>
          <a:p>
            <a:r>
              <a:rPr lang="en-US" sz="1400" dirty="0"/>
              <a:t>Is there an "academic fit" with the scholar's role, departmental and university mission?</a:t>
            </a:r>
          </a:p>
          <a:p>
            <a:r>
              <a:rPr lang="en-US" sz="1400" dirty="0"/>
              <a:t>Does the scholar define objectives that are realistic and achievable?</a:t>
            </a:r>
          </a:p>
          <a:p>
            <a:r>
              <a:rPr lang="en-US" sz="1400" dirty="0"/>
              <a:t>Does the scholar identify intellectual and significant questions in the discipline </a:t>
            </a:r>
            <a:r>
              <a:rPr lang="en-US" sz="1400" b="1" i="1" u="sng" dirty="0"/>
              <a:t>and in the community</a:t>
            </a:r>
            <a:r>
              <a:rPr lang="en-US" sz="1400" dirty="0"/>
              <a:t>?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/>
              <a:t>Context of theory, literature, "best practices"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Does the scholar show an understanding of relevant existing scholarship?</a:t>
            </a:r>
          </a:p>
          <a:p>
            <a:r>
              <a:rPr lang="en-US" sz="1400" b="1" i="1" u="sng" dirty="0"/>
              <a:t>Does the scholar bring the necessary skills to the collaboration</a:t>
            </a:r>
            <a:r>
              <a:rPr lang="en-US" sz="1400" dirty="0"/>
              <a:t>?</a:t>
            </a:r>
          </a:p>
          <a:p>
            <a:r>
              <a:rPr lang="en-US" sz="1400" dirty="0"/>
              <a:t>Does the scholar make significant contributions to the work?</a:t>
            </a:r>
          </a:p>
          <a:p>
            <a:r>
              <a:rPr lang="en-US" sz="1400" dirty="0"/>
              <a:t>Is the work intellectually compelling?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/>
              <a:t>Methods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Does the scholar use methods appropriate to the goals, questions and context of the work?</a:t>
            </a:r>
          </a:p>
          <a:p>
            <a:r>
              <a:rPr lang="en-US" sz="1400" dirty="0"/>
              <a:t>Does the scholar describe rationale for election of methods in relation to context and issue?</a:t>
            </a:r>
          </a:p>
          <a:p>
            <a:r>
              <a:rPr lang="en-US" sz="1400" dirty="0"/>
              <a:t>Does the scholar apply effectively the methods selected?</a:t>
            </a:r>
          </a:p>
          <a:p>
            <a:r>
              <a:rPr lang="en-US" sz="1400" dirty="0"/>
              <a:t>Does the scholar modify procedures in response to changing circumstances?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81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9258"/>
            <a:ext cx="8229600" cy="1143000"/>
          </a:xfrm>
        </p:spPr>
        <p:txBody>
          <a:bodyPr/>
          <a:lstStyle/>
          <a:p>
            <a:r>
              <a:rPr lang="en-US" dirty="0" smtClean="0"/>
              <a:t>More National Review Board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29200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>Results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Does the scholar achieve the goals?</a:t>
            </a:r>
          </a:p>
          <a:p>
            <a:r>
              <a:rPr lang="en-US" sz="1400" dirty="0" smtClean="0"/>
              <a:t>Does the scholar's work add consequentially to the discipline </a:t>
            </a:r>
            <a:r>
              <a:rPr lang="en-US" sz="1400" b="1" i="1" u="sng" dirty="0" smtClean="0"/>
              <a:t>and to the community</a:t>
            </a:r>
            <a:r>
              <a:rPr lang="en-US" sz="1400" dirty="0" smtClean="0"/>
              <a:t>?</a:t>
            </a:r>
          </a:p>
          <a:p>
            <a:r>
              <a:rPr lang="en-US" sz="1400" dirty="0" smtClean="0"/>
              <a:t>Does the scholar's work open additional areas for further exploration and collaboration?</a:t>
            </a:r>
          </a:p>
          <a:p>
            <a:r>
              <a:rPr lang="en-US" sz="1400" dirty="0" smtClean="0"/>
              <a:t>Does the scholar's work achieve impact or change? Are those outcomes evaluated and by whom?</a:t>
            </a:r>
          </a:p>
          <a:p>
            <a:r>
              <a:rPr lang="en-US" sz="1400" dirty="0" smtClean="0"/>
              <a:t>Does the scholar's work make a contribution consistent with the purpose and target of the work over a period of time?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Communication/Dissemination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Does the scholar use a suitable styles and effective organization to present the work?</a:t>
            </a:r>
          </a:p>
          <a:p>
            <a:r>
              <a:rPr lang="en-US" sz="1400" dirty="0" smtClean="0"/>
              <a:t>Does the scholar communicate/disseminate to appropriate academic </a:t>
            </a:r>
            <a:r>
              <a:rPr lang="en-US" sz="1400" b="1" i="1" u="sng" dirty="0" smtClean="0"/>
              <a:t>and public audiences </a:t>
            </a:r>
            <a:r>
              <a:rPr lang="en-US" sz="1400" dirty="0" smtClean="0"/>
              <a:t>consistent with the mission of the institution?</a:t>
            </a:r>
          </a:p>
          <a:p>
            <a:r>
              <a:rPr lang="en-US" sz="1400" dirty="0" smtClean="0"/>
              <a:t>Does the scholar use appropriate forums for communicating work to the intended audience?</a:t>
            </a:r>
          </a:p>
          <a:p>
            <a:r>
              <a:rPr lang="en-US" sz="1400" dirty="0" smtClean="0"/>
              <a:t>Does the scholar present information with clarity and integrity?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Reflective Critique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Does the scholar critically evaluate the work?</a:t>
            </a:r>
          </a:p>
          <a:p>
            <a:r>
              <a:rPr lang="en-US" sz="1400" dirty="0" smtClean="0"/>
              <a:t>What are the sources of evidence informing the critique?</a:t>
            </a:r>
          </a:p>
          <a:p>
            <a:r>
              <a:rPr lang="en-US" sz="1400" dirty="0" smtClean="0"/>
              <a:t>Does the scholar bring an appropriate breadth of evidence to the critique?</a:t>
            </a:r>
          </a:p>
          <a:p>
            <a:r>
              <a:rPr lang="en-US" sz="1400" b="1" i="1" u="sng" dirty="0" smtClean="0"/>
              <a:t>In what way has the community perspective informed the critique?</a:t>
            </a:r>
          </a:p>
          <a:p>
            <a:r>
              <a:rPr lang="en-US" sz="1400" dirty="0" smtClean="0"/>
              <a:t>Does the scholar use evaluation to learn from the work and to direct future work?</a:t>
            </a:r>
          </a:p>
          <a:p>
            <a:r>
              <a:rPr lang="en-US" sz="1400" dirty="0" smtClean="0"/>
              <a:t>Is the scholar involved in a local, state and national dialogue related to the work?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90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Howard, 2007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438399" cy="4691063"/>
          </a:xfrm>
        </p:spPr>
        <p:txBody>
          <a:bodyPr/>
          <a:lstStyle/>
          <a:p>
            <a:r>
              <a:rPr lang="en-US" dirty="0" smtClean="0"/>
              <a:t>An effort to simply the explanation of CES</a:t>
            </a:r>
          </a:p>
          <a:p>
            <a:endParaRPr lang="en-US" dirty="0"/>
          </a:p>
          <a:p>
            <a:r>
              <a:rPr lang="en-US" dirty="0" smtClean="0"/>
              <a:t>An effort to distinguish CES from other types of service</a:t>
            </a:r>
          </a:p>
          <a:p>
            <a:endParaRPr lang="en-US" dirty="0"/>
          </a:p>
          <a:p>
            <a:r>
              <a:rPr lang="en-US" dirty="0" smtClean="0"/>
              <a:t>What purposes, products and processes serve as evidence of scholarship?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574357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62198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199"/>
            <a:ext cx="6219825" cy="65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3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exercise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Apply the criteria of Lynton, </a:t>
            </a:r>
            <a:r>
              <a:rPr lang="en-US" dirty="0" err="1" smtClean="0"/>
              <a:t>Glassick</a:t>
            </a:r>
            <a:r>
              <a:rPr lang="en-US" dirty="0" smtClean="0"/>
              <a:t>, the National Review Board or of Howard to your own work in the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Input from a faculty panel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Dr. Jane Pimentel 		Dr. Patricia Lucero </a:t>
            </a:r>
            <a:r>
              <a:rPr lang="en-US" sz="1800" dirty="0" err="1" smtClean="0"/>
              <a:t>Chantrill</a:t>
            </a:r>
            <a:r>
              <a:rPr lang="en-US" sz="1800" dirty="0" smtClean="0"/>
              <a:t>		Dr. Jason Wollschleger</a:t>
            </a:r>
          </a:p>
          <a:p>
            <a:r>
              <a:rPr lang="en-US" sz="1400" dirty="0" smtClean="0"/>
              <a:t>EWU, Communication Disorders	EWU Communication			Whitworth, Sociology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36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Engaged Scholarship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</a:p>
          <a:p>
            <a:endParaRPr lang="en-US" dirty="0"/>
          </a:p>
          <a:p>
            <a:r>
              <a:rPr lang="en-US" sz="1600" dirty="0" smtClean="0"/>
              <a:t>Ross Brooke Watts, Director of the </a:t>
            </a:r>
            <a:r>
              <a:rPr lang="en-US" sz="1600" dirty="0" err="1" smtClean="0"/>
              <a:t>Dornsife</a:t>
            </a:r>
            <a:r>
              <a:rPr lang="en-US" sz="1600" dirty="0" smtClean="0"/>
              <a:t> Center for Community Engagement, Whitworth University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3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Session goals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801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place CES in the context of a larger body of literature examining how universities and communities interact</a:t>
            </a:r>
          </a:p>
          <a:p>
            <a:r>
              <a:rPr lang="en-US" dirty="0" smtClean="0"/>
              <a:t>To review some of the better known definitions of CES</a:t>
            </a:r>
          </a:p>
          <a:p>
            <a:r>
              <a:rPr lang="en-US" dirty="0" smtClean="0"/>
              <a:t>To appreciate the terminological messiness of CES</a:t>
            </a:r>
          </a:p>
          <a:p>
            <a:r>
              <a:rPr lang="en-US" dirty="0" smtClean="0"/>
              <a:t>To apply the terms of CES to your own work in the community</a:t>
            </a:r>
          </a:p>
          <a:p>
            <a:r>
              <a:rPr lang="en-US" dirty="0" smtClean="0"/>
              <a:t>To identify elements of CES (and obstacles to them) in faculty stories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9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CES as a field of inquiry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Lorilee</a:t>
            </a:r>
            <a:r>
              <a:rPr lang="en-US" dirty="0" smtClean="0"/>
              <a:t> </a:t>
            </a:r>
            <a:r>
              <a:rPr lang="en-US" dirty="0" err="1" smtClean="0"/>
              <a:t>Sandmann</a:t>
            </a:r>
            <a:r>
              <a:rPr lang="en-US" dirty="0" smtClean="0"/>
              <a:t> and “Punctuated Equilibrium”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evolutionary biology have to do with my academic work in the community?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8" b="124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Eldredge</a:t>
            </a:r>
            <a:r>
              <a:rPr lang="en-US" dirty="0" smtClean="0"/>
              <a:t> and Gould (1972) explained the radical transformations in speciation following long periods of continuity</a:t>
            </a:r>
          </a:p>
          <a:p>
            <a:endParaRPr lang="en-US" dirty="0"/>
          </a:p>
          <a:p>
            <a:r>
              <a:rPr lang="en-US" dirty="0" err="1" smtClean="0"/>
              <a:t>Sandmann</a:t>
            </a:r>
            <a:r>
              <a:rPr lang="en-US" dirty="0" smtClean="0"/>
              <a:t> (2008) applies term to scholarly writing on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9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Punctuations in writing on engagement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1. Defining engagement (1990s)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Follow up to Boyer (1990)</a:t>
            </a:r>
          </a:p>
          <a:p>
            <a:r>
              <a:rPr lang="en-US" dirty="0" smtClean="0"/>
              <a:t>Effort to differentiate engagement from outreach or public service</a:t>
            </a:r>
          </a:p>
          <a:p>
            <a:r>
              <a:rPr lang="en-US" dirty="0" smtClean="0"/>
              <a:t>Bidirectional interaction</a:t>
            </a:r>
          </a:p>
          <a:p>
            <a:r>
              <a:rPr lang="en-US" dirty="0" smtClean="0"/>
              <a:t>Integration of teaching and research with a public mission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2. Deploying engagement (2000s)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Applying engagement through instruction and/or research</a:t>
            </a:r>
          </a:p>
          <a:p>
            <a:r>
              <a:rPr lang="en-US" dirty="0" smtClean="0"/>
              <a:t>Descriptive works such as case studies and benefits analyses</a:t>
            </a:r>
          </a:p>
          <a:p>
            <a:r>
              <a:rPr lang="en-US" dirty="0" smtClean="0"/>
              <a:t>Reciprocity present</a:t>
            </a:r>
          </a:p>
          <a:p>
            <a:r>
              <a:rPr lang="en-US" dirty="0" smtClean="0"/>
              <a:t>Knowledge generation is public participation lacking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0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Punctuations, continued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3. Engagement as scholarship (2000s – present)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/>
          <a:p>
            <a:r>
              <a:rPr lang="en-US" dirty="0" smtClean="0"/>
              <a:t>Writing on engagement work as scholarship related to institutional context</a:t>
            </a:r>
          </a:p>
          <a:p>
            <a:pPr lvl="1"/>
            <a:r>
              <a:rPr lang="en-US" dirty="0" smtClean="0"/>
              <a:t>Integration, research and application</a:t>
            </a:r>
          </a:p>
          <a:p>
            <a:r>
              <a:rPr lang="en-US" dirty="0" smtClean="0"/>
              <a:t>Writing that articulates qualitative features of scholarship that apply to engagement work</a:t>
            </a:r>
          </a:p>
          <a:p>
            <a:pPr lvl="1"/>
            <a:r>
              <a:rPr lang="en-US" dirty="0" smtClean="0"/>
              <a:t>Improving quality of scholarship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4. Engagement institutionalized (2000 – present)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/>
          <a:p>
            <a:r>
              <a:rPr lang="en-US" dirty="0" smtClean="0"/>
              <a:t>Writing that examine institutional barriers to a new scholarship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8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uiExpand="1" build="p"/>
      <p:bldP spid="10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152435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“So, although there are multifaceted practices, engaged scholarship (as engagement as scholarship has come to be called) has evolved as a distinct dimension of the engagement movement and is evolving a distinctive scholarly expression and architecture. It builds on, and yet differs from, traditional scholarship, which is perceived to be disciplinary, homogenous, expert-led, supply driven, hierarchical, peer-reviewed and almost exclusively university-based knowledge generation. Engaged knowledge generation, in contrast, is applied, problem-centered, demand driven, entrepreneurial, network-embedded, and so on.” (</a:t>
            </a:r>
            <a:r>
              <a:rPr lang="en-US" sz="2700" dirty="0" err="1" smtClean="0"/>
              <a:t>Sandmann</a:t>
            </a:r>
            <a:r>
              <a:rPr lang="en-US" sz="2700" dirty="0" smtClean="0"/>
              <a:t>, 2008)</a:t>
            </a: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54685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Our focus is Punctuation #3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16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Definitions of 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DBF5F9"/>
      </a:dk1>
      <a:lt1>
        <a:srgbClr val="0B5394"/>
      </a:lt1>
      <a:dk2>
        <a:srgbClr val="04617B"/>
      </a:dk2>
      <a:lt2>
        <a:srgbClr val="E6F8F5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766</Words>
  <Application>Microsoft Office PowerPoint</Application>
  <PresentationFormat>On-screen Show (4:3)</PresentationFormat>
  <Paragraphs>116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Community Engaged Scholarship</vt:lpstr>
      <vt:lpstr>Session goals</vt:lpstr>
      <vt:lpstr>CES as a field of inquiry</vt:lpstr>
      <vt:lpstr>What does evolutionary biology have to do with my academic work in the community?</vt:lpstr>
      <vt:lpstr>Punctuations in writing on engagement</vt:lpstr>
      <vt:lpstr>Punctuations, continued</vt:lpstr>
      <vt:lpstr>PowerPoint Presentation</vt:lpstr>
      <vt:lpstr>Definitions of CES</vt:lpstr>
      <vt:lpstr>Useful articulations from the ‘90s and ‘00s</vt:lpstr>
      <vt:lpstr>Lynton, 1995</vt:lpstr>
      <vt:lpstr>Lynton’s Features of CES </vt:lpstr>
      <vt:lpstr>More Lynton (1995)</vt:lpstr>
      <vt:lpstr>Charles Glassick et al. (1997)</vt:lpstr>
      <vt:lpstr>National Review Board on Sch. f Engagement</vt:lpstr>
      <vt:lpstr>More National Review Board</vt:lpstr>
      <vt:lpstr>Howard, 2007</vt:lpstr>
      <vt:lpstr>An exercise</vt:lpstr>
      <vt:lpstr> Input from a faculty panel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NT2</dc:creator>
  <cp:lastModifiedBy>NT2</cp:lastModifiedBy>
  <cp:revision>19</cp:revision>
  <dcterms:created xsi:type="dcterms:W3CDTF">2015-05-20T17:49:42Z</dcterms:created>
  <dcterms:modified xsi:type="dcterms:W3CDTF">2015-05-20T23:56:18Z</dcterms:modified>
</cp:coreProperties>
</file>