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56" r:id="rId3"/>
    <p:sldId id="257" r:id="rId4"/>
    <p:sldId id="258" r:id="rId5"/>
    <p:sldId id="259" r:id="rId6"/>
    <p:sldId id="260" r:id="rId7"/>
    <p:sldId id="266" r:id="rId8"/>
    <p:sldId id="261" r:id="rId9"/>
    <p:sldId id="262" r:id="rId10"/>
    <p:sldId id="264" r:id="rId11"/>
    <p:sldId id="265" r:id="rId12"/>
    <p:sldId id="263"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60266F-8178-41AD-8BBF-89DC2117FC6E}"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31F92-8624-4653-97AD-467341AEA70A}" type="slidenum">
              <a:rPr lang="en-US" smtClean="0"/>
              <a:t>‹#›</a:t>
            </a:fld>
            <a:endParaRPr lang="en-US"/>
          </a:p>
        </p:txBody>
      </p:sp>
    </p:spTree>
    <p:extLst>
      <p:ext uri="{BB962C8B-B14F-4D97-AF65-F5344CB8AC3E}">
        <p14:creationId xmlns:p14="http://schemas.microsoft.com/office/powerpoint/2010/main" val="3922140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0266F-8178-41AD-8BBF-89DC2117FC6E}"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31F92-8624-4653-97AD-467341AEA70A}" type="slidenum">
              <a:rPr lang="en-US" smtClean="0"/>
              <a:t>‹#›</a:t>
            </a:fld>
            <a:endParaRPr lang="en-US"/>
          </a:p>
        </p:txBody>
      </p:sp>
    </p:spTree>
    <p:extLst>
      <p:ext uri="{BB962C8B-B14F-4D97-AF65-F5344CB8AC3E}">
        <p14:creationId xmlns:p14="http://schemas.microsoft.com/office/powerpoint/2010/main" val="3187492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0266F-8178-41AD-8BBF-89DC2117FC6E}"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31F92-8624-4653-97AD-467341AEA70A}" type="slidenum">
              <a:rPr lang="en-US" smtClean="0"/>
              <a:t>‹#›</a:t>
            </a:fld>
            <a:endParaRPr lang="en-US"/>
          </a:p>
        </p:txBody>
      </p:sp>
    </p:spTree>
    <p:extLst>
      <p:ext uri="{BB962C8B-B14F-4D97-AF65-F5344CB8AC3E}">
        <p14:creationId xmlns:p14="http://schemas.microsoft.com/office/powerpoint/2010/main" val="412677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0266F-8178-41AD-8BBF-89DC2117FC6E}"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31F92-8624-4653-97AD-467341AEA70A}" type="slidenum">
              <a:rPr lang="en-US" smtClean="0"/>
              <a:t>‹#›</a:t>
            </a:fld>
            <a:endParaRPr lang="en-US"/>
          </a:p>
        </p:txBody>
      </p:sp>
    </p:spTree>
    <p:extLst>
      <p:ext uri="{BB962C8B-B14F-4D97-AF65-F5344CB8AC3E}">
        <p14:creationId xmlns:p14="http://schemas.microsoft.com/office/powerpoint/2010/main" val="3190855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60266F-8178-41AD-8BBF-89DC2117FC6E}"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31F92-8624-4653-97AD-467341AEA70A}" type="slidenum">
              <a:rPr lang="en-US" smtClean="0"/>
              <a:t>‹#›</a:t>
            </a:fld>
            <a:endParaRPr lang="en-US"/>
          </a:p>
        </p:txBody>
      </p:sp>
    </p:spTree>
    <p:extLst>
      <p:ext uri="{BB962C8B-B14F-4D97-AF65-F5344CB8AC3E}">
        <p14:creationId xmlns:p14="http://schemas.microsoft.com/office/powerpoint/2010/main" val="180302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60266F-8178-41AD-8BBF-89DC2117FC6E}" type="datetimeFigureOut">
              <a:rPr lang="en-US" smtClean="0"/>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31F92-8624-4653-97AD-467341AEA70A}" type="slidenum">
              <a:rPr lang="en-US" smtClean="0"/>
              <a:t>‹#›</a:t>
            </a:fld>
            <a:endParaRPr lang="en-US"/>
          </a:p>
        </p:txBody>
      </p:sp>
    </p:spTree>
    <p:extLst>
      <p:ext uri="{BB962C8B-B14F-4D97-AF65-F5344CB8AC3E}">
        <p14:creationId xmlns:p14="http://schemas.microsoft.com/office/powerpoint/2010/main" val="1499974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60266F-8178-41AD-8BBF-89DC2117FC6E}" type="datetimeFigureOut">
              <a:rPr lang="en-US" smtClean="0"/>
              <a:t>5/20/2015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C31F92-8624-4653-97AD-467341AEA70A}" type="slidenum">
              <a:rPr lang="en-US" smtClean="0"/>
              <a:t>‹#›</a:t>
            </a:fld>
            <a:endParaRPr lang="en-US"/>
          </a:p>
        </p:txBody>
      </p:sp>
    </p:spTree>
    <p:extLst>
      <p:ext uri="{BB962C8B-B14F-4D97-AF65-F5344CB8AC3E}">
        <p14:creationId xmlns:p14="http://schemas.microsoft.com/office/powerpoint/2010/main" val="30079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60266F-8178-41AD-8BBF-89DC2117FC6E}" type="datetimeFigureOut">
              <a:rPr lang="en-US" smtClean="0"/>
              <a:t>5/20/2015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C31F92-8624-4653-97AD-467341AEA70A}" type="slidenum">
              <a:rPr lang="en-US" smtClean="0"/>
              <a:t>‹#›</a:t>
            </a:fld>
            <a:endParaRPr lang="en-US"/>
          </a:p>
        </p:txBody>
      </p:sp>
    </p:spTree>
    <p:extLst>
      <p:ext uri="{BB962C8B-B14F-4D97-AF65-F5344CB8AC3E}">
        <p14:creationId xmlns:p14="http://schemas.microsoft.com/office/powerpoint/2010/main" val="302523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0266F-8178-41AD-8BBF-89DC2117FC6E}" type="datetimeFigureOut">
              <a:rPr lang="en-US" smtClean="0"/>
              <a:t>5/20/2015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C31F92-8624-4653-97AD-467341AEA70A}" type="slidenum">
              <a:rPr lang="en-US" smtClean="0"/>
              <a:t>‹#›</a:t>
            </a:fld>
            <a:endParaRPr lang="en-US"/>
          </a:p>
        </p:txBody>
      </p:sp>
    </p:spTree>
    <p:extLst>
      <p:ext uri="{BB962C8B-B14F-4D97-AF65-F5344CB8AC3E}">
        <p14:creationId xmlns:p14="http://schemas.microsoft.com/office/powerpoint/2010/main" val="1959654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0266F-8178-41AD-8BBF-89DC2117FC6E}" type="datetimeFigureOut">
              <a:rPr lang="en-US" smtClean="0"/>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31F92-8624-4653-97AD-467341AEA70A}" type="slidenum">
              <a:rPr lang="en-US" smtClean="0"/>
              <a:t>‹#›</a:t>
            </a:fld>
            <a:endParaRPr lang="en-US"/>
          </a:p>
        </p:txBody>
      </p:sp>
    </p:spTree>
    <p:extLst>
      <p:ext uri="{BB962C8B-B14F-4D97-AF65-F5344CB8AC3E}">
        <p14:creationId xmlns:p14="http://schemas.microsoft.com/office/powerpoint/2010/main" val="2890867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0266F-8178-41AD-8BBF-89DC2117FC6E}" type="datetimeFigureOut">
              <a:rPr lang="en-US" smtClean="0"/>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31F92-8624-4653-97AD-467341AEA70A}" type="slidenum">
              <a:rPr lang="en-US" smtClean="0"/>
              <a:t>‹#›</a:t>
            </a:fld>
            <a:endParaRPr lang="en-US"/>
          </a:p>
        </p:txBody>
      </p:sp>
    </p:spTree>
    <p:extLst>
      <p:ext uri="{BB962C8B-B14F-4D97-AF65-F5344CB8AC3E}">
        <p14:creationId xmlns:p14="http://schemas.microsoft.com/office/powerpoint/2010/main" val="250671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0266F-8178-41AD-8BBF-89DC2117FC6E}" type="datetimeFigureOut">
              <a:rPr lang="en-US" smtClean="0"/>
              <a:t>5/20/2015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31F92-8624-4653-97AD-467341AEA70A}" type="slidenum">
              <a:rPr lang="en-US" smtClean="0"/>
              <a:t>‹#›</a:t>
            </a:fld>
            <a:endParaRPr lang="en-US"/>
          </a:p>
        </p:txBody>
      </p:sp>
    </p:spTree>
    <p:extLst>
      <p:ext uri="{BB962C8B-B14F-4D97-AF65-F5344CB8AC3E}">
        <p14:creationId xmlns:p14="http://schemas.microsoft.com/office/powerpoint/2010/main" val="4000473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librarybestbets.fairfield.edu/content.php?pid=565374&amp;sid=4659491"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CEI"/>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81400" y="304799"/>
            <a:ext cx="1828801" cy="18278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17" name="Group 23"/>
          <p:cNvGrpSpPr>
            <a:grpSpLocks/>
          </p:cNvGrpSpPr>
          <p:nvPr/>
        </p:nvGrpSpPr>
        <p:grpSpPr bwMode="auto">
          <a:xfrm>
            <a:off x="0" y="2152650"/>
            <a:ext cx="9144000" cy="1885950"/>
            <a:chOff x="107727750" y="109437488"/>
            <a:chExt cx="4914900" cy="1495425"/>
          </a:xfrm>
        </p:grpSpPr>
        <p:sp>
          <p:nvSpPr>
            <p:cNvPr id="18" name="Rectangle 24" hidden="1"/>
            <p:cNvSpPr>
              <a:spLocks noChangeArrowheads="1"/>
            </p:cNvSpPr>
            <p:nvPr/>
          </p:nvSpPr>
          <p:spPr bwMode="auto">
            <a:xfrm>
              <a:off x="107727750" y="109437488"/>
              <a:ext cx="4914900" cy="1495425"/>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grpSp>
          <p:nvGrpSpPr>
            <p:cNvPr id="19" name="Group 25"/>
            <p:cNvGrpSpPr>
              <a:grpSpLocks/>
            </p:cNvGrpSpPr>
            <p:nvPr/>
          </p:nvGrpSpPr>
          <p:grpSpPr bwMode="auto">
            <a:xfrm>
              <a:off x="107727750" y="109482804"/>
              <a:ext cx="4914900" cy="1208425"/>
              <a:chOff x="107727750" y="109482804"/>
              <a:chExt cx="4914900" cy="1208425"/>
            </a:xfrm>
          </p:grpSpPr>
          <p:sp>
            <p:nvSpPr>
              <p:cNvPr id="20" name="Rectangle 26"/>
              <p:cNvSpPr>
                <a:spLocks noChangeArrowheads="1"/>
              </p:cNvSpPr>
              <p:nvPr/>
            </p:nvSpPr>
            <p:spPr bwMode="auto">
              <a:xfrm>
                <a:off x="107727750" y="109482804"/>
                <a:ext cx="4914900" cy="1208425"/>
              </a:xfrm>
              <a:prstGeom prst="rect">
                <a:avLst/>
              </a:prstGeom>
              <a:solidFill>
                <a:srgbClr val="183A64"/>
              </a:solidFill>
              <a:ln w="152400" algn="in">
                <a:solidFill>
                  <a:srgbClr val="355B8A"/>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1" name="Text Box 27"/>
              <p:cNvSpPr txBox="1">
                <a:spLocks noChangeArrowheads="1"/>
              </p:cNvSpPr>
              <p:nvPr/>
            </p:nvSpPr>
            <p:spPr bwMode="auto">
              <a:xfrm>
                <a:off x="108099225" y="109482804"/>
                <a:ext cx="4171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6000" dirty="0" smtClean="0">
                    <a:solidFill>
                      <a:srgbClr val="C00000"/>
                    </a:solidFill>
                    <a:latin typeface="Franklin Gothic Book" pitchFamily="34" charset="0"/>
                    <a:cs typeface="Arial" pitchFamily="34" charset="0"/>
                  </a:rPr>
                  <a:t>Welcome</a:t>
                </a:r>
                <a:endParaRPr lang="en-US" altLang="en-US" sz="6000" dirty="0" smtClean="0">
                  <a:solidFill>
                    <a:prstClr val="black"/>
                  </a:solidFill>
                  <a:latin typeface="Arial" pitchFamily="34" charset="0"/>
                  <a:cs typeface="Arial" pitchFamily="34" charset="0"/>
                </a:endParaRPr>
              </a:p>
            </p:txBody>
          </p:sp>
          <p:sp>
            <p:nvSpPr>
              <p:cNvPr id="22" name="Text Box 28"/>
              <p:cNvSpPr txBox="1">
                <a:spLocks noChangeArrowheads="1"/>
              </p:cNvSpPr>
              <p:nvPr/>
            </p:nvSpPr>
            <p:spPr bwMode="auto">
              <a:xfrm>
                <a:off x="108099225" y="110268280"/>
                <a:ext cx="41719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1400" dirty="0" smtClean="0">
                    <a:solidFill>
                      <a:srgbClr val="FFFFFF"/>
                    </a:solidFill>
                    <a:latin typeface="Copperplate Gothic Light" panose="020E0507020206020404" pitchFamily="34" charset="0"/>
                    <a:cs typeface="Arial" pitchFamily="34" charset="0"/>
                  </a:rPr>
                  <a:t>2nd annual intercollegiate community engagement institute</a:t>
                </a:r>
                <a:endParaRPr lang="en-US" altLang="en-US" dirty="0" smtClean="0">
                  <a:solidFill>
                    <a:prstClr val="black"/>
                  </a:solidFill>
                  <a:latin typeface="Copperplate Gothic Light" panose="020E0507020206020404" pitchFamily="34" charset="0"/>
                  <a:cs typeface="Arial" pitchFamily="34" charset="0"/>
                </a:endParaRPr>
              </a:p>
            </p:txBody>
          </p:sp>
        </p:grpSp>
      </p:grpSp>
      <p:pic>
        <p:nvPicPr>
          <p:cNvPr id="1053" name="Picture 29" descr="Night_Spokane_8-10"/>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b="6735"/>
          <a:stretch>
            <a:fillRect/>
          </a:stretch>
        </p:blipFill>
        <p:spPr bwMode="auto">
          <a:xfrm>
            <a:off x="0" y="3743442"/>
            <a:ext cx="9144000" cy="204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54" name="Picture 30" descr="680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943600"/>
            <a:ext cx="12382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55" name="Picture 31" descr="Logo_Vertical_4-Colo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5943600"/>
            <a:ext cx="10763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56"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5867400"/>
            <a:ext cx="1123950" cy="7715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1057"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5825" y="5952565"/>
            <a:ext cx="1247775" cy="7810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1058" name="Picture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05525" y="5857875"/>
            <a:ext cx="1438275" cy="8572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1059" name="Picture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6200" y="6008687"/>
            <a:ext cx="1295400" cy="62071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3713071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within reach? (1)</a:t>
            </a:r>
            <a:endParaRPr lang="en-US" dirty="0"/>
          </a:p>
        </p:txBody>
      </p:sp>
      <p:sp>
        <p:nvSpPr>
          <p:cNvPr id="5" name="Content Placeholder 4"/>
          <p:cNvSpPr>
            <a:spLocks noGrp="1"/>
          </p:cNvSpPr>
          <p:nvPr>
            <p:ph idx="1"/>
          </p:nvPr>
        </p:nvSpPr>
        <p:spPr/>
        <p:txBody>
          <a:bodyPr/>
          <a:lstStyle/>
          <a:p>
            <a:r>
              <a:rPr lang="en-US" dirty="0" smtClean="0"/>
              <a:t>Scholarship on CE teaching and learning</a:t>
            </a:r>
          </a:p>
          <a:p>
            <a:pPr lvl="1"/>
            <a:r>
              <a:rPr lang="en-US" dirty="0" smtClean="0"/>
              <a:t>A case study focused on outcomes</a:t>
            </a:r>
          </a:p>
          <a:p>
            <a:pPr lvl="1"/>
            <a:r>
              <a:rPr lang="en-US" dirty="0" smtClean="0"/>
              <a:t>A new model of service-learning within a discipline</a:t>
            </a:r>
          </a:p>
          <a:p>
            <a:pPr lvl="1"/>
            <a:r>
              <a:rPr lang="en-US" dirty="0" smtClean="0"/>
              <a:t>An interdisciplinary model</a:t>
            </a:r>
          </a:p>
          <a:p>
            <a:pPr lvl="1"/>
            <a:r>
              <a:rPr lang="en-US" dirty="0" smtClean="0"/>
              <a:t>A comparison of outcomes of different models</a:t>
            </a:r>
          </a:p>
          <a:p>
            <a:pPr lvl="1"/>
            <a:r>
              <a:rPr lang="en-US" dirty="0" smtClean="0"/>
              <a:t>An innovation in reflection techniques</a:t>
            </a:r>
          </a:p>
          <a:p>
            <a:pPr lvl="1"/>
            <a:r>
              <a:rPr lang="en-US" dirty="0" smtClean="0"/>
              <a:t>A self-journey (lessons learned)</a:t>
            </a:r>
            <a:endParaRPr lang="en-US" dirty="0"/>
          </a:p>
        </p:txBody>
      </p:sp>
    </p:spTree>
    <p:extLst>
      <p:ext uri="{BB962C8B-B14F-4D97-AF65-F5344CB8AC3E}">
        <p14:creationId xmlns:p14="http://schemas.microsoft.com/office/powerpoint/2010/main" val="316477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Sample article titles</a:t>
            </a:r>
            <a:endParaRPr lang="en-US" dirty="0"/>
          </a:p>
        </p:txBody>
      </p:sp>
      <p:sp>
        <p:nvSpPr>
          <p:cNvPr id="5" name="Content Placeholder 4"/>
          <p:cNvSpPr>
            <a:spLocks noGrp="1"/>
          </p:cNvSpPr>
          <p:nvPr>
            <p:ph idx="1"/>
          </p:nvPr>
        </p:nvSpPr>
        <p:spPr/>
        <p:txBody>
          <a:bodyPr>
            <a:normAutofit fontScale="85000" lnSpcReduction="10000"/>
          </a:bodyPr>
          <a:lstStyle/>
          <a:p>
            <a:r>
              <a:rPr lang="en-US" dirty="0" smtClean="0"/>
              <a:t>Critical Community Service-Learning: Combining Critical Classroom Pedagogy with Activist Community Placements</a:t>
            </a:r>
          </a:p>
          <a:p>
            <a:r>
              <a:rPr lang="en-US" dirty="0" smtClean="0"/>
              <a:t>Points of Discomfort: Reflections on Power and Partnerships in International Service Learning</a:t>
            </a:r>
          </a:p>
          <a:p>
            <a:r>
              <a:rPr lang="en-US" dirty="0" smtClean="0"/>
              <a:t>Student Perceptions of Community-Based Research Partners and the Politics of Knowledge</a:t>
            </a:r>
          </a:p>
          <a:p>
            <a:endParaRPr lang="en-US" dirty="0"/>
          </a:p>
          <a:p>
            <a:r>
              <a:rPr lang="en-US" dirty="0" smtClean="0"/>
              <a:t>Discussion: What might be an article that you might write that relates directly to the study of teaching a S-L course and how would it qualify as scholarship?</a:t>
            </a:r>
            <a:endParaRPr lang="en-US" dirty="0"/>
          </a:p>
        </p:txBody>
      </p:sp>
    </p:spTree>
    <p:extLst>
      <p:ext uri="{BB962C8B-B14F-4D97-AF65-F5344CB8AC3E}">
        <p14:creationId xmlns:p14="http://schemas.microsoft.com/office/powerpoint/2010/main" val="378074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within reach? (2)</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Research on service-learning: a scholarship that examines impacts of S-L on different constituents</a:t>
            </a:r>
          </a:p>
          <a:p>
            <a:pPr lvl="1"/>
            <a:r>
              <a:rPr lang="en-US" dirty="0" smtClean="0"/>
              <a:t>Students (academic, civic, motivational, retention, ethical development)</a:t>
            </a:r>
          </a:p>
          <a:p>
            <a:pPr lvl="1"/>
            <a:r>
              <a:rPr lang="en-US" dirty="0" smtClean="0"/>
              <a:t>Faculty (motivations, perceived benefits, perceived impediments, faculty development, roles &amp; rewards)</a:t>
            </a:r>
          </a:p>
          <a:p>
            <a:pPr lvl="1"/>
            <a:r>
              <a:rPr lang="en-US" dirty="0" smtClean="0"/>
              <a:t>Communities (impacts and partnerships)</a:t>
            </a:r>
          </a:p>
          <a:p>
            <a:pPr lvl="1"/>
            <a:r>
              <a:rPr lang="en-US" dirty="0" smtClean="0"/>
              <a:t>Disciplines (varying conceptualizations of community; scholarly benefit)</a:t>
            </a:r>
          </a:p>
          <a:p>
            <a:pPr lvl="1"/>
            <a:r>
              <a:rPr lang="en-US" dirty="0" smtClean="0"/>
              <a:t>Institutions (partnerships, institutionalization, strategy, impediments, mission fit)</a:t>
            </a:r>
          </a:p>
        </p:txBody>
      </p:sp>
    </p:spTree>
    <p:extLst>
      <p:ext uri="{BB962C8B-B14F-4D97-AF65-F5344CB8AC3E}">
        <p14:creationId xmlns:p14="http://schemas.microsoft.com/office/powerpoint/2010/main" val="16685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Sample article titles</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College Students’ Negotiation of Privilege in a Community-Based Violence Prevention Program</a:t>
            </a:r>
          </a:p>
          <a:p>
            <a:r>
              <a:rPr lang="en-US" dirty="0" smtClean="0"/>
              <a:t>Negotiating Border Crossing: Influence of Social Identity on Service-Learning Outcomes</a:t>
            </a:r>
          </a:p>
          <a:p>
            <a:r>
              <a:rPr lang="en-US" dirty="0" smtClean="0"/>
              <a:t>The Relationship of Service-Learning and Degree Completion</a:t>
            </a:r>
          </a:p>
          <a:p>
            <a:r>
              <a:rPr lang="en-US" dirty="0" smtClean="0"/>
              <a:t>From Serendipity to Resolve: Graduate Student Motivation to Teach using Service-Learning</a:t>
            </a:r>
          </a:p>
          <a:p>
            <a:endParaRPr lang="en-US" dirty="0"/>
          </a:p>
          <a:p>
            <a:r>
              <a:rPr lang="en-US" dirty="0" smtClean="0"/>
              <a:t>Discussion: What might be an article that you might write that relates directly to the research on S-L and how would it qualify as scholarship?</a:t>
            </a:r>
            <a:endParaRPr lang="en-US" dirty="0"/>
          </a:p>
        </p:txBody>
      </p:sp>
    </p:spTree>
    <p:extLst>
      <p:ext uri="{BB962C8B-B14F-4D97-AF65-F5344CB8AC3E}">
        <p14:creationId xmlns:p14="http://schemas.microsoft.com/office/powerpoint/2010/main" val="113836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within reach? (3)</a:t>
            </a:r>
            <a:endParaRPr lang="en-US" dirty="0"/>
          </a:p>
        </p:txBody>
      </p:sp>
      <p:sp>
        <p:nvSpPr>
          <p:cNvPr id="3" name="Content Placeholder 2"/>
          <p:cNvSpPr>
            <a:spLocks noGrp="1"/>
          </p:cNvSpPr>
          <p:nvPr>
            <p:ph idx="1"/>
          </p:nvPr>
        </p:nvSpPr>
        <p:spPr/>
        <p:txBody>
          <a:bodyPr>
            <a:normAutofit lnSpcReduction="10000"/>
          </a:bodyPr>
          <a:lstStyle/>
          <a:p>
            <a:r>
              <a:rPr lang="en-US" dirty="0" smtClean="0"/>
              <a:t>Scholarship of engagement-involves all four of Howard’s criteria</a:t>
            </a:r>
          </a:p>
          <a:p>
            <a:r>
              <a:rPr lang="en-US" dirty="0" smtClean="0"/>
              <a:t>Could be Community-based research or public scholarship</a:t>
            </a:r>
          </a:p>
          <a:p>
            <a:pPr lvl="1"/>
            <a:r>
              <a:rPr lang="en-US" dirty="0" smtClean="0"/>
              <a:t>CBR-research project, co-developed by faculty and community partner, that benefits (a) community and (b) faculty member’s scholarship</a:t>
            </a:r>
          </a:p>
          <a:p>
            <a:pPr lvl="1"/>
            <a:r>
              <a:rPr lang="en-US" dirty="0" smtClean="0"/>
              <a:t>Public Scholarship-contributes to public good and yields a product that has public and/or intellectual value (e.g. Imagining America project)</a:t>
            </a:r>
            <a:endParaRPr lang="en-US" dirty="0"/>
          </a:p>
        </p:txBody>
      </p:sp>
    </p:spTree>
    <p:extLst>
      <p:ext uri="{BB962C8B-B14F-4D97-AF65-F5344CB8AC3E}">
        <p14:creationId xmlns:p14="http://schemas.microsoft.com/office/powerpoint/2010/main" val="195927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Article titles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Principles for Best Practice in Community-Based Research</a:t>
            </a:r>
          </a:p>
          <a:p>
            <a:r>
              <a:rPr lang="en-US" dirty="0" smtClean="0"/>
              <a:t>A Case-Study of a Community Based Participatory Evaluation Research Project</a:t>
            </a:r>
          </a:p>
          <a:p>
            <a:endParaRPr lang="en-US" dirty="0"/>
          </a:p>
          <a:p>
            <a:endParaRPr lang="en-US" dirty="0" smtClean="0"/>
          </a:p>
          <a:p>
            <a:r>
              <a:rPr lang="en-US" dirty="0" smtClean="0"/>
              <a:t>In your group, describe a way that you could be involved in the community, benefit the community, tap your area of expertise and produce a scholarly product or public artifact?</a:t>
            </a:r>
            <a:endParaRPr lang="en-US" dirty="0"/>
          </a:p>
        </p:txBody>
      </p:sp>
    </p:spTree>
    <p:extLst>
      <p:ext uri="{BB962C8B-B14F-4D97-AF65-F5344CB8AC3E}">
        <p14:creationId xmlns:p14="http://schemas.microsoft.com/office/powerpoint/2010/main" val="279402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within reach? (4)</a:t>
            </a:r>
            <a:endParaRPr lang="en-US" dirty="0"/>
          </a:p>
        </p:txBody>
      </p:sp>
      <p:sp>
        <p:nvSpPr>
          <p:cNvPr id="3" name="Content Placeholder 2"/>
          <p:cNvSpPr>
            <a:spLocks noGrp="1"/>
          </p:cNvSpPr>
          <p:nvPr>
            <p:ph idx="1"/>
          </p:nvPr>
        </p:nvSpPr>
        <p:spPr/>
        <p:txBody>
          <a:bodyPr/>
          <a:lstStyle/>
          <a:p>
            <a:r>
              <a:rPr lang="en-US" dirty="0" smtClean="0"/>
              <a:t>Scholarship ON engagement – the investigation of some facet of higher-</a:t>
            </a:r>
            <a:r>
              <a:rPr lang="en-US" dirty="0" err="1" smtClean="0"/>
              <a:t>ed</a:t>
            </a:r>
            <a:r>
              <a:rPr lang="en-US" dirty="0"/>
              <a:t> </a:t>
            </a:r>
            <a:r>
              <a:rPr lang="en-US" dirty="0" smtClean="0"/>
              <a:t>and community partnership</a:t>
            </a:r>
          </a:p>
          <a:p>
            <a:endParaRPr lang="en-US" dirty="0"/>
          </a:p>
        </p:txBody>
      </p:sp>
    </p:spTree>
    <p:extLst>
      <p:ext uri="{BB962C8B-B14F-4D97-AF65-F5344CB8AC3E}">
        <p14:creationId xmlns:p14="http://schemas.microsoft.com/office/powerpoint/2010/main" val="3041753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Article Titles</a:t>
            </a:r>
            <a:endParaRPr lang="en-US" dirty="0"/>
          </a:p>
        </p:txBody>
      </p:sp>
      <p:sp>
        <p:nvSpPr>
          <p:cNvPr id="3" name="Content Placeholder 2"/>
          <p:cNvSpPr>
            <a:spLocks noGrp="1"/>
          </p:cNvSpPr>
          <p:nvPr>
            <p:ph idx="1"/>
          </p:nvPr>
        </p:nvSpPr>
        <p:spPr>
          <a:xfrm>
            <a:off x="457200" y="1600200"/>
            <a:ext cx="8229600" cy="4267200"/>
          </a:xfrm>
        </p:spPr>
        <p:txBody>
          <a:bodyPr>
            <a:normAutofit fontScale="70000" lnSpcReduction="20000"/>
          </a:bodyPr>
          <a:lstStyle/>
          <a:p>
            <a:r>
              <a:rPr lang="en-US" dirty="0" smtClean="0"/>
              <a:t>Place-Building Theory: A Framework for Assessing, Advancing and Critically Examining Community Engagement in Higher Ed</a:t>
            </a:r>
          </a:p>
          <a:p>
            <a:r>
              <a:rPr lang="en-US" dirty="0" smtClean="0"/>
              <a:t>The Role of Incentives in Attracting Faculty to Engaged Scholarship</a:t>
            </a:r>
          </a:p>
          <a:p>
            <a:r>
              <a:rPr lang="en-US" dirty="0" smtClean="0"/>
              <a:t>What Influences Long-Term Service-Learning Sustainability: Lessons from Early Adopters</a:t>
            </a:r>
          </a:p>
          <a:p>
            <a:r>
              <a:rPr lang="en-US" dirty="0" smtClean="0"/>
              <a:t>University Leaders Use of Episodic Power to Support Faculty Community Engagement</a:t>
            </a:r>
          </a:p>
          <a:p>
            <a:endParaRPr lang="en-US" dirty="0" smtClean="0"/>
          </a:p>
          <a:p>
            <a:endParaRPr lang="en-US" dirty="0"/>
          </a:p>
          <a:p>
            <a:endParaRPr lang="en-US" dirty="0"/>
          </a:p>
          <a:p>
            <a:r>
              <a:rPr lang="en-US" dirty="0" smtClean="0"/>
              <a:t>What might be a topic that you could examine in a scholarly way about some aspect of campus/community engagement, either at your own institution or across similar or different institutions</a:t>
            </a:r>
            <a:r>
              <a:rPr lang="en-US" dirty="0"/>
              <a:t>?</a:t>
            </a:r>
          </a:p>
        </p:txBody>
      </p:sp>
    </p:spTree>
    <p:extLst>
      <p:ext uri="{BB962C8B-B14F-4D97-AF65-F5344CB8AC3E}">
        <p14:creationId xmlns:p14="http://schemas.microsoft.com/office/powerpoint/2010/main" val="374791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CES is actually broader that Boyer</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43100"/>
            <a:ext cx="47244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429000" y="5334000"/>
            <a:ext cx="2895600" cy="369332"/>
          </a:xfrm>
          <a:prstGeom prst="rect">
            <a:avLst/>
          </a:prstGeom>
          <a:noFill/>
        </p:spPr>
        <p:txBody>
          <a:bodyPr wrap="square" rtlCol="0">
            <a:spAutoFit/>
          </a:bodyPr>
          <a:lstStyle/>
          <a:p>
            <a:r>
              <a:rPr lang="en-US" dirty="0" smtClean="0"/>
              <a:t>(Crews and Howard, 2008)</a:t>
            </a:r>
            <a:endParaRPr lang="en-US" dirty="0"/>
          </a:p>
        </p:txBody>
      </p:sp>
      <p:sp>
        <p:nvSpPr>
          <p:cNvPr id="6" name="TextBox 5"/>
          <p:cNvSpPr txBox="1"/>
          <p:nvPr/>
        </p:nvSpPr>
        <p:spPr>
          <a:xfrm>
            <a:off x="533400" y="5195500"/>
            <a:ext cx="2209800" cy="646331"/>
          </a:xfrm>
          <a:prstGeom prst="rect">
            <a:avLst/>
          </a:prstGeom>
          <a:noFill/>
        </p:spPr>
        <p:txBody>
          <a:bodyPr wrap="square" rtlCol="0">
            <a:spAutoFit/>
          </a:bodyPr>
          <a:lstStyle/>
          <a:p>
            <a:r>
              <a:rPr lang="en-US" dirty="0" smtClean="0"/>
              <a:t>Implications for RT&amp;P (we will get to this)</a:t>
            </a:r>
            <a:endParaRPr lang="en-US" dirty="0"/>
          </a:p>
        </p:txBody>
      </p:sp>
      <p:sp>
        <p:nvSpPr>
          <p:cNvPr id="8" name="TextBox 7"/>
          <p:cNvSpPr txBox="1"/>
          <p:nvPr/>
        </p:nvSpPr>
        <p:spPr>
          <a:xfrm>
            <a:off x="6477000" y="5128735"/>
            <a:ext cx="2514600" cy="1200329"/>
          </a:xfrm>
          <a:prstGeom prst="rect">
            <a:avLst/>
          </a:prstGeom>
          <a:noFill/>
        </p:spPr>
        <p:txBody>
          <a:bodyPr wrap="square" rtlCol="0">
            <a:spAutoFit/>
          </a:bodyPr>
          <a:lstStyle/>
          <a:p>
            <a:r>
              <a:rPr lang="en-US" dirty="0" smtClean="0"/>
              <a:t>Implications for publication venue (think beyond journals mentioned here)</a:t>
            </a:r>
            <a:endParaRPr lang="en-US" dirty="0"/>
          </a:p>
        </p:txBody>
      </p:sp>
    </p:spTree>
    <p:extLst>
      <p:ext uri="{BB962C8B-B14F-4D97-AF65-F5344CB8AC3E}">
        <p14:creationId xmlns:p14="http://schemas.microsoft.com/office/powerpoint/2010/main" val="93544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you publish</a:t>
            </a:r>
            <a:endParaRPr lang="en-US" dirty="0"/>
          </a:p>
        </p:txBody>
      </p:sp>
      <p:sp>
        <p:nvSpPr>
          <p:cNvPr id="3" name="Text Placeholder 2"/>
          <p:cNvSpPr>
            <a:spLocks noGrp="1"/>
          </p:cNvSpPr>
          <p:nvPr>
            <p:ph type="body" idx="1"/>
          </p:nvPr>
        </p:nvSpPr>
        <p:spPr/>
        <p:txBody>
          <a:bodyPr/>
          <a:lstStyle/>
          <a:p>
            <a:r>
              <a:rPr lang="en-US" dirty="0" smtClean="0"/>
              <a:t>Do</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Articulate your research question and get feedback from colleagues</a:t>
            </a:r>
          </a:p>
          <a:p>
            <a:r>
              <a:rPr lang="en-US" dirty="0" smtClean="0"/>
              <a:t>Align research question, the literature review and methodology (good fit?)</a:t>
            </a:r>
          </a:p>
          <a:p>
            <a:r>
              <a:rPr lang="en-US" dirty="0" smtClean="0"/>
              <a:t>Address CES criteria in your research and writing (check with journal)</a:t>
            </a:r>
          </a:p>
          <a:p>
            <a:r>
              <a:rPr lang="en-US" dirty="0" smtClean="0"/>
              <a:t>Collect good data using rigorous methods</a:t>
            </a:r>
          </a:p>
          <a:p>
            <a:r>
              <a:rPr lang="en-US" dirty="0" smtClean="0"/>
              <a:t>Choose co-authors (include community)</a:t>
            </a:r>
          </a:p>
          <a:p>
            <a:r>
              <a:rPr lang="en-US" dirty="0" smtClean="0"/>
              <a:t>Follow journal’s specified guidelines</a:t>
            </a:r>
            <a:endParaRPr lang="en-US" dirty="0"/>
          </a:p>
        </p:txBody>
      </p:sp>
      <p:sp>
        <p:nvSpPr>
          <p:cNvPr id="5" name="Text Placeholder 4"/>
          <p:cNvSpPr>
            <a:spLocks noGrp="1"/>
          </p:cNvSpPr>
          <p:nvPr>
            <p:ph type="body" sz="quarter" idx="3"/>
          </p:nvPr>
        </p:nvSpPr>
        <p:spPr/>
        <p:txBody>
          <a:bodyPr/>
          <a:lstStyle/>
          <a:p>
            <a:r>
              <a:rPr lang="en-US" dirty="0" smtClean="0"/>
              <a:t>Don’t</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Adopt a weak research method</a:t>
            </a:r>
          </a:p>
          <a:p>
            <a:r>
              <a:rPr lang="en-US" dirty="0" smtClean="0"/>
              <a:t>Ignore extant literature</a:t>
            </a:r>
          </a:p>
          <a:p>
            <a:r>
              <a:rPr lang="en-US" dirty="0" smtClean="0"/>
              <a:t>Forget a lay readership especially if including a CP as co-author</a:t>
            </a:r>
          </a:p>
          <a:p>
            <a:r>
              <a:rPr lang="en-US" dirty="0" smtClean="0"/>
              <a:t>Format article weakly (let goals of article inform lit review, method, results and discussion)</a:t>
            </a:r>
            <a:endParaRPr lang="en-US" dirty="0"/>
          </a:p>
        </p:txBody>
      </p:sp>
    </p:spTree>
    <p:extLst>
      <p:ext uri="{BB962C8B-B14F-4D97-AF65-F5344CB8AC3E}">
        <p14:creationId xmlns:p14="http://schemas.microsoft.com/office/powerpoint/2010/main" val="39612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build="p"/>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Making your Engaged Scholarship Count</a:t>
            </a:r>
            <a:endParaRPr lang="en-US" dirty="0"/>
          </a:p>
        </p:txBody>
      </p:sp>
      <p:sp>
        <p:nvSpPr>
          <p:cNvPr id="3" name="Subtitle 2"/>
          <p:cNvSpPr>
            <a:spLocks noGrp="1"/>
          </p:cNvSpPr>
          <p:nvPr>
            <p:ph type="subTitle" idx="1"/>
          </p:nvPr>
        </p:nvSpPr>
        <p:spPr/>
        <p:txBody>
          <a:bodyPr>
            <a:normAutofit/>
          </a:bodyPr>
          <a:lstStyle/>
          <a:p>
            <a:r>
              <a:rPr lang="en-US" dirty="0" smtClean="0"/>
              <a:t>Publication Outlets, RT&amp;P Integration</a:t>
            </a:r>
          </a:p>
          <a:p>
            <a:endParaRPr lang="en-US" dirty="0"/>
          </a:p>
          <a:p>
            <a:r>
              <a:rPr lang="en-US" sz="1400" dirty="0" smtClean="0"/>
              <a:t>Ross Brooke Watts, Whitworth’s </a:t>
            </a:r>
            <a:r>
              <a:rPr lang="en-US" sz="1400" dirty="0" err="1" smtClean="0"/>
              <a:t>Dornsife</a:t>
            </a:r>
            <a:r>
              <a:rPr lang="en-US" sz="1400" dirty="0" smtClean="0"/>
              <a:t> Center for Community Engagement</a:t>
            </a:r>
            <a:endParaRPr lang="en-US" sz="1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633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As you publish</a:t>
            </a:r>
            <a:endParaRPr lang="en-US" dirty="0"/>
          </a:p>
        </p:txBody>
      </p:sp>
      <p:sp>
        <p:nvSpPr>
          <p:cNvPr id="8" name="Text Placeholder 7"/>
          <p:cNvSpPr>
            <a:spLocks noGrp="1"/>
          </p:cNvSpPr>
          <p:nvPr>
            <p:ph type="body" idx="1"/>
          </p:nvPr>
        </p:nvSpPr>
        <p:spPr/>
        <p:txBody>
          <a:bodyPr/>
          <a:lstStyle/>
          <a:p>
            <a:r>
              <a:rPr lang="en-US" dirty="0" smtClean="0"/>
              <a:t>Do</a:t>
            </a:r>
            <a:endParaRPr lang="en-US" dirty="0"/>
          </a:p>
        </p:txBody>
      </p:sp>
      <p:sp>
        <p:nvSpPr>
          <p:cNvPr id="9" name="Content Placeholder 8"/>
          <p:cNvSpPr>
            <a:spLocks noGrp="1"/>
          </p:cNvSpPr>
          <p:nvPr>
            <p:ph sz="half" idx="2"/>
          </p:nvPr>
        </p:nvSpPr>
        <p:spPr/>
        <p:txBody>
          <a:bodyPr>
            <a:normAutofit fontScale="92500" lnSpcReduction="20000"/>
          </a:bodyPr>
          <a:lstStyle/>
          <a:p>
            <a:r>
              <a:rPr lang="en-US" dirty="0" smtClean="0"/>
              <a:t>Review recent issues of journals to find a good fit</a:t>
            </a:r>
          </a:p>
          <a:p>
            <a:r>
              <a:rPr lang="en-US" dirty="0" smtClean="0"/>
              <a:t>Follow alignment of an exemplary article (goals inform all content)</a:t>
            </a:r>
          </a:p>
          <a:p>
            <a:r>
              <a:rPr lang="en-US" dirty="0" smtClean="0"/>
              <a:t>Contact editorial board (if allowed) to discuss fit</a:t>
            </a:r>
          </a:p>
          <a:p>
            <a:r>
              <a:rPr lang="en-US" dirty="0" smtClean="0"/>
              <a:t>When asked to “revise and resubmit,” use a cover letter listing all changes made</a:t>
            </a:r>
          </a:p>
          <a:p>
            <a:r>
              <a:rPr lang="en-US" dirty="0" smtClean="0"/>
              <a:t>Conform to journal’s chosen style</a:t>
            </a:r>
            <a:endParaRPr lang="en-US" dirty="0"/>
          </a:p>
        </p:txBody>
      </p:sp>
      <p:sp>
        <p:nvSpPr>
          <p:cNvPr id="10" name="Text Placeholder 9"/>
          <p:cNvSpPr>
            <a:spLocks noGrp="1"/>
          </p:cNvSpPr>
          <p:nvPr>
            <p:ph type="body" sz="quarter" idx="3"/>
          </p:nvPr>
        </p:nvSpPr>
        <p:spPr/>
        <p:txBody>
          <a:bodyPr/>
          <a:lstStyle/>
          <a:p>
            <a:r>
              <a:rPr lang="en-US" dirty="0" smtClean="0"/>
              <a:t>Don’t</a:t>
            </a:r>
            <a:endParaRPr lang="en-US" dirty="0"/>
          </a:p>
        </p:txBody>
      </p:sp>
      <p:sp>
        <p:nvSpPr>
          <p:cNvPr id="11" name="Content Placeholder 10"/>
          <p:cNvSpPr>
            <a:spLocks noGrp="1"/>
          </p:cNvSpPr>
          <p:nvPr>
            <p:ph sz="quarter" idx="4"/>
          </p:nvPr>
        </p:nvSpPr>
        <p:spPr/>
        <p:txBody>
          <a:bodyPr>
            <a:normAutofit fontScale="92500" lnSpcReduction="20000"/>
          </a:bodyPr>
          <a:lstStyle/>
          <a:p>
            <a:r>
              <a:rPr lang="en-US" dirty="0" smtClean="0"/>
              <a:t>Conform content too much (editors want groundbreaking material)</a:t>
            </a:r>
          </a:p>
          <a:p>
            <a:r>
              <a:rPr lang="en-US" dirty="0" smtClean="0"/>
              <a:t>Submit a hot mess</a:t>
            </a:r>
          </a:p>
          <a:p>
            <a:r>
              <a:rPr lang="en-US" dirty="0" smtClean="0"/>
              <a:t>Offer an article that doesn’t fit journal goals</a:t>
            </a:r>
          </a:p>
          <a:p>
            <a:r>
              <a:rPr lang="en-US" dirty="0" smtClean="0"/>
              <a:t>Overlook criteria of scholarship (be literal if need be)</a:t>
            </a:r>
          </a:p>
          <a:p>
            <a:r>
              <a:rPr lang="en-US" dirty="0" smtClean="0"/>
              <a:t>Ignore style guidelines</a:t>
            </a:r>
          </a:p>
          <a:p>
            <a:r>
              <a:rPr lang="en-US" dirty="0" smtClean="0"/>
              <a:t>Write more description than analysis</a:t>
            </a:r>
            <a:endParaRPr lang="en-US" dirty="0"/>
          </a:p>
        </p:txBody>
      </p:sp>
    </p:spTree>
    <p:extLst>
      <p:ext uri="{BB962C8B-B14F-4D97-AF65-F5344CB8AC3E}">
        <p14:creationId xmlns:p14="http://schemas.microsoft.com/office/powerpoint/2010/main" val="366467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uiExpand="1" build="p"/>
      <p:bldP spid="10" grpId="0" build="p"/>
      <p:bldP spid="11"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you publish?</a:t>
            </a:r>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4800" r="14800"/>
          <a:stretch>
            <a:fillRect/>
          </a:stretch>
        </p:blipFill>
        <p:spPr/>
      </p:pic>
      <p:sp>
        <p:nvSpPr>
          <p:cNvPr id="4" name="Text Placeholder 3"/>
          <p:cNvSpPr>
            <a:spLocks noGrp="1"/>
          </p:cNvSpPr>
          <p:nvPr>
            <p:ph type="body" sz="half" idx="2"/>
          </p:nvPr>
        </p:nvSpPr>
        <p:spPr/>
        <p:txBody>
          <a:bodyPr/>
          <a:lstStyle/>
          <a:p>
            <a:r>
              <a:rPr lang="en-US" dirty="0" smtClean="0"/>
              <a:t>See handout for list of publication outlets.</a:t>
            </a:r>
            <a:endParaRPr lang="en-US" dirty="0"/>
          </a:p>
        </p:txBody>
      </p:sp>
    </p:spTree>
    <p:extLst>
      <p:ext uri="{BB962C8B-B14F-4D97-AF65-F5344CB8AC3E}">
        <p14:creationId xmlns:p14="http://schemas.microsoft.com/office/powerpoint/2010/main" val="1918861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Who can help?</a:t>
            </a:r>
            <a:endParaRPr lang="en-US" dirty="0"/>
          </a:p>
        </p:txBody>
      </p:sp>
      <p:sp>
        <p:nvSpPr>
          <p:cNvPr id="7" name="Text Placeholder 6"/>
          <p:cNvSpPr>
            <a:spLocks noGrp="1"/>
          </p:cNvSpPr>
          <p:nvPr>
            <p:ph type="body" sz="half" idx="2"/>
          </p:nvPr>
        </p:nvSpPr>
        <p:spPr/>
        <p:txBody>
          <a:bodyPr>
            <a:normAutofit fontScale="92500"/>
          </a:bodyPr>
          <a:lstStyle/>
          <a:p>
            <a:r>
              <a:rPr lang="en-US" dirty="0" smtClean="0"/>
              <a:t>Visit the excellent site at Fairfield University</a:t>
            </a:r>
          </a:p>
          <a:p>
            <a:endParaRPr lang="en-US" dirty="0"/>
          </a:p>
          <a:p>
            <a:r>
              <a:rPr lang="en-US" dirty="0" smtClean="0">
                <a:hlinkClick r:id="rId2"/>
              </a:rPr>
              <a:t>http://librarybestbets.fairfield.edu/content.php?pid=565374&amp;sid=4659491</a:t>
            </a:r>
            <a:endParaRPr lang="en-US" dirty="0" smtClean="0"/>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838200"/>
            <a:ext cx="6581775" cy="3711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1816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Stand and Stretch</a:t>
            </a:r>
            <a:endParaRPr lang="en-US" dirty="0"/>
          </a:p>
        </p:txBody>
      </p:sp>
      <p:sp>
        <p:nvSpPr>
          <p:cNvPr id="6" name="Text Placeholder 5"/>
          <p:cNvSpPr>
            <a:spLocks noGrp="1"/>
          </p:cNvSpPr>
          <p:nvPr>
            <p:ph type="body" idx="1"/>
          </p:nvPr>
        </p:nvSpPr>
        <p:spPr/>
        <p:txBody>
          <a:bodyPr/>
          <a:lstStyle/>
          <a:p>
            <a:r>
              <a:rPr lang="en-US" dirty="0" smtClean="0"/>
              <a:t>Coming soon: Using CES toward RT&amp;P</a:t>
            </a:r>
            <a:endParaRPr lang="en-US" dirty="0"/>
          </a:p>
        </p:txBody>
      </p:sp>
    </p:spTree>
    <p:extLst>
      <p:ext uri="{BB962C8B-B14F-4D97-AF65-F5344CB8AC3E}">
        <p14:creationId xmlns:p14="http://schemas.microsoft.com/office/powerpoint/2010/main" val="1933355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Goals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Conceptualize Community Engaged Scholarship (CES)</a:t>
            </a:r>
          </a:p>
          <a:p>
            <a:r>
              <a:rPr lang="en-US" dirty="0" smtClean="0"/>
              <a:t>Review one set of scholarship publication criteria</a:t>
            </a:r>
          </a:p>
          <a:p>
            <a:r>
              <a:rPr lang="en-US" dirty="0" smtClean="0"/>
              <a:t>Review suggestions from a journal editor</a:t>
            </a:r>
          </a:p>
          <a:p>
            <a:r>
              <a:rPr lang="en-US" dirty="0" smtClean="0"/>
              <a:t>Identify publication outlets for CES</a:t>
            </a:r>
          </a:p>
          <a:p>
            <a:r>
              <a:rPr lang="en-US" dirty="0" smtClean="0"/>
              <a:t>Review tools available for portfolio development for RT&amp;P</a:t>
            </a:r>
          </a:p>
          <a:p>
            <a:r>
              <a:rPr lang="en-US" dirty="0" smtClean="0"/>
              <a:t>Review criteria at some universities for CES</a:t>
            </a:r>
          </a:p>
          <a:p>
            <a:r>
              <a:rPr lang="en-US" dirty="0" smtClean="0"/>
              <a:t>Examine some CES items submitted in support of RT&amp;P</a:t>
            </a:r>
            <a:endParaRPr lang="en-US" dirty="0"/>
          </a:p>
        </p:txBody>
      </p:sp>
    </p:spTree>
    <p:extLst>
      <p:ext uri="{BB962C8B-B14F-4D97-AF65-F5344CB8AC3E}">
        <p14:creationId xmlns:p14="http://schemas.microsoft.com/office/powerpoint/2010/main" val="95466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CES Defined</a:t>
            </a:r>
            <a:endParaRPr lang="en-US" sz="3600" dirty="0"/>
          </a:p>
        </p:txBody>
      </p:sp>
      <p:sp>
        <p:nvSpPr>
          <p:cNvPr id="5" name="Content Placeholder 4"/>
          <p:cNvSpPr>
            <a:spLocks noGrp="1"/>
          </p:cNvSpPr>
          <p:nvPr>
            <p:ph idx="1"/>
          </p:nvPr>
        </p:nvSpPr>
        <p:spPr/>
        <p:txBody>
          <a:bodyPr>
            <a:normAutofit lnSpcReduction="10000"/>
          </a:bodyPr>
          <a:lstStyle/>
          <a:p>
            <a:r>
              <a:rPr lang="en-US" dirty="0" smtClean="0"/>
              <a:t>“Community engagement describes the collaboration between higher education institutions and their larger communities (local, national, global) for the mutually beneficial exchange of knowledge and resources in context of partnership and reciprocity.”(Carnegie Foundation, 2007)</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90800"/>
            <a:ext cx="1990725" cy="1964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1468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Collaboration with different ends</a:t>
            </a:r>
            <a:endParaRPr lang="en-US" dirty="0"/>
          </a:p>
        </p:txBody>
      </p:sp>
      <p:sp>
        <p:nvSpPr>
          <p:cNvPr id="6" name="TextBox 5"/>
          <p:cNvSpPr txBox="1"/>
          <p:nvPr/>
        </p:nvSpPr>
        <p:spPr>
          <a:xfrm>
            <a:off x="3810000" y="2895600"/>
            <a:ext cx="1524000" cy="2031325"/>
          </a:xfrm>
          <a:prstGeom prst="rect">
            <a:avLst/>
          </a:prstGeom>
          <a:noFill/>
          <a:ln w="76200">
            <a:solidFill>
              <a:schemeClr val="accent2">
                <a:lumMod val="75000"/>
              </a:schemeClr>
            </a:solidFill>
          </a:ln>
        </p:spPr>
        <p:txBody>
          <a:bodyPr wrap="square" rtlCol="0">
            <a:spAutoFit/>
          </a:bodyPr>
          <a:lstStyle/>
          <a:p>
            <a:pPr algn="ctr"/>
            <a:r>
              <a:rPr lang="en-US" dirty="0" smtClean="0"/>
              <a:t>Higher Ed knowledge &amp; resources + Public/Private Sector knowledge &amp; resources</a:t>
            </a:r>
            <a:endParaRPr lang="en-US" dirty="0"/>
          </a:p>
        </p:txBody>
      </p:sp>
      <p:cxnSp>
        <p:nvCxnSpPr>
          <p:cNvPr id="8" name="Straight Arrow Connector 7"/>
          <p:cNvCxnSpPr/>
          <p:nvPr/>
        </p:nvCxnSpPr>
        <p:spPr>
          <a:xfrm flipH="1" flipV="1">
            <a:off x="2362200" y="1905000"/>
            <a:ext cx="1219200" cy="9144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362200" y="4038600"/>
            <a:ext cx="1219200" cy="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341548" y="5004292"/>
            <a:ext cx="1338943" cy="7620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562600" y="5029200"/>
            <a:ext cx="1066800" cy="794657"/>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562600" y="4114800"/>
            <a:ext cx="1257300" cy="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562600" y="2019300"/>
            <a:ext cx="990600" cy="99060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934200" y="3733800"/>
            <a:ext cx="1981200" cy="646331"/>
          </a:xfrm>
          <a:prstGeom prst="rect">
            <a:avLst/>
          </a:prstGeom>
          <a:noFill/>
        </p:spPr>
        <p:txBody>
          <a:bodyPr wrap="square" rtlCol="0">
            <a:spAutoFit/>
          </a:bodyPr>
          <a:lstStyle/>
          <a:p>
            <a:r>
              <a:rPr lang="en-US" dirty="0" smtClean="0"/>
              <a:t>Critical social issues</a:t>
            </a:r>
            <a:endParaRPr lang="en-US" dirty="0"/>
          </a:p>
        </p:txBody>
      </p:sp>
      <p:sp>
        <p:nvSpPr>
          <p:cNvPr id="23" name="TextBox 22"/>
          <p:cNvSpPr txBox="1"/>
          <p:nvPr/>
        </p:nvSpPr>
        <p:spPr>
          <a:xfrm>
            <a:off x="228600" y="3449597"/>
            <a:ext cx="1981200" cy="646331"/>
          </a:xfrm>
          <a:prstGeom prst="rect">
            <a:avLst/>
          </a:prstGeom>
          <a:noFill/>
        </p:spPr>
        <p:txBody>
          <a:bodyPr wrap="square" rtlCol="0">
            <a:spAutoFit/>
          </a:bodyPr>
          <a:lstStyle/>
          <a:p>
            <a:r>
              <a:rPr lang="en-US" dirty="0" smtClean="0"/>
              <a:t>Curriculum, teaching, learning</a:t>
            </a:r>
            <a:endParaRPr lang="en-US" dirty="0"/>
          </a:p>
        </p:txBody>
      </p:sp>
      <p:sp>
        <p:nvSpPr>
          <p:cNvPr id="24" name="TextBox 23"/>
          <p:cNvSpPr txBox="1"/>
          <p:nvPr/>
        </p:nvSpPr>
        <p:spPr>
          <a:xfrm>
            <a:off x="304800" y="5458794"/>
            <a:ext cx="1981200" cy="646331"/>
          </a:xfrm>
          <a:prstGeom prst="rect">
            <a:avLst/>
          </a:prstGeom>
          <a:noFill/>
        </p:spPr>
        <p:txBody>
          <a:bodyPr wrap="square" rtlCol="0">
            <a:spAutoFit/>
          </a:bodyPr>
          <a:lstStyle/>
          <a:p>
            <a:r>
              <a:rPr lang="en-US" dirty="0" smtClean="0"/>
              <a:t>Educated, engaged citizens</a:t>
            </a:r>
            <a:endParaRPr lang="en-US" dirty="0"/>
          </a:p>
        </p:txBody>
      </p:sp>
      <p:sp>
        <p:nvSpPr>
          <p:cNvPr id="25" name="TextBox 24"/>
          <p:cNvSpPr txBox="1"/>
          <p:nvPr/>
        </p:nvSpPr>
        <p:spPr>
          <a:xfrm>
            <a:off x="6640286" y="1591270"/>
            <a:ext cx="1981200" cy="923330"/>
          </a:xfrm>
          <a:prstGeom prst="rect">
            <a:avLst/>
          </a:prstGeom>
          <a:noFill/>
        </p:spPr>
        <p:txBody>
          <a:bodyPr wrap="square" rtlCol="0">
            <a:spAutoFit/>
          </a:bodyPr>
          <a:lstStyle/>
          <a:p>
            <a:r>
              <a:rPr lang="en-US" dirty="0" smtClean="0"/>
              <a:t>Democratic values and civic responsibility</a:t>
            </a:r>
            <a:endParaRPr lang="en-US" dirty="0"/>
          </a:p>
        </p:txBody>
      </p:sp>
      <p:sp>
        <p:nvSpPr>
          <p:cNvPr id="26" name="TextBox 25"/>
          <p:cNvSpPr txBox="1"/>
          <p:nvPr/>
        </p:nvSpPr>
        <p:spPr>
          <a:xfrm>
            <a:off x="348343" y="1360323"/>
            <a:ext cx="1981200" cy="923330"/>
          </a:xfrm>
          <a:prstGeom prst="rect">
            <a:avLst/>
          </a:prstGeom>
          <a:noFill/>
        </p:spPr>
        <p:txBody>
          <a:bodyPr wrap="square" rtlCol="0">
            <a:spAutoFit/>
          </a:bodyPr>
          <a:lstStyle/>
          <a:p>
            <a:r>
              <a:rPr lang="en-US" dirty="0" smtClean="0"/>
              <a:t>Scholarship, research, creative activity</a:t>
            </a:r>
            <a:endParaRPr lang="en-US" dirty="0"/>
          </a:p>
        </p:txBody>
      </p:sp>
      <p:sp>
        <p:nvSpPr>
          <p:cNvPr id="27" name="TextBox 26"/>
          <p:cNvSpPr txBox="1"/>
          <p:nvPr/>
        </p:nvSpPr>
        <p:spPr>
          <a:xfrm>
            <a:off x="6819900" y="5458794"/>
            <a:ext cx="1981200" cy="369332"/>
          </a:xfrm>
          <a:prstGeom prst="rect">
            <a:avLst/>
          </a:prstGeom>
          <a:noFill/>
        </p:spPr>
        <p:txBody>
          <a:bodyPr wrap="square" rtlCol="0">
            <a:spAutoFit/>
          </a:bodyPr>
          <a:lstStyle/>
          <a:p>
            <a:r>
              <a:rPr lang="en-US" dirty="0" smtClean="0"/>
              <a:t>Common good</a:t>
            </a:r>
            <a:endParaRPr lang="en-US" dirty="0"/>
          </a:p>
        </p:txBody>
      </p:sp>
    </p:spTree>
    <p:extLst>
      <p:ext uri="{BB962C8B-B14F-4D97-AF65-F5344CB8AC3E}">
        <p14:creationId xmlns:p14="http://schemas.microsoft.com/office/powerpoint/2010/main" val="131859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p:bldP spid="23" grpId="0"/>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Outputs defined</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Boyer’s Scholarship of Application (Engagement)</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Applying knowledge to consequential problems</a:t>
            </a:r>
          </a:p>
          <a:p>
            <a:endParaRPr lang="en-US" dirty="0"/>
          </a:p>
          <a:p>
            <a:endParaRPr lang="en-US" dirty="0" smtClean="0"/>
          </a:p>
          <a:p>
            <a:endParaRPr lang="en-US" dirty="0"/>
          </a:p>
          <a:p>
            <a:endParaRPr lang="en-US" dirty="0" smtClean="0"/>
          </a:p>
          <a:p>
            <a:endParaRPr lang="en-US" dirty="0"/>
          </a:p>
          <a:p>
            <a:r>
              <a:rPr lang="en-US" sz="1900" i="1" dirty="0" smtClean="0"/>
              <a:t>Source: E. Boyer, Scholarship Reconsidered: Priorities of the </a:t>
            </a:r>
            <a:r>
              <a:rPr lang="en-US" sz="1900" i="1" dirty="0" err="1" smtClean="0"/>
              <a:t>Professiorate</a:t>
            </a:r>
            <a:r>
              <a:rPr lang="en-US" sz="1900" i="1" dirty="0" smtClean="0"/>
              <a:t> (Princeton: Carnegie Foundation for the Advancement of Teaching, 1990).</a:t>
            </a:r>
            <a:endParaRPr lang="en-US" sz="1900" i="1" dirty="0"/>
          </a:p>
        </p:txBody>
      </p:sp>
      <p:sp>
        <p:nvSpPr>
          <p:cNvPr id="5" name="Text Placeholder 4"/>
          <p:cNvSpPr>
            <a:spLocks noGrp="1"/>
          </p:cNvSpPr>
          <p:nvPr>
            <p:ph type="body" sz="quarter" idx="3"/>
          </p:nvPr>
        </p:nvSpPr>
        <p:spPr/>
        <p:txBody>
          <a:bodyPr/>
          <a:lstStyle/>
          <a:p>
            <a:r>
              <a:rPr lang="en-US" dirty="0" smtClean="0"/>
              <a:t>Boyer’s other three</a:t>
            </a:r>
            <a:endParaRPr lang="en-US" dirty="0"/>
          </a:p>
        </p:txBody>
      </p:sp>
      <p:sp>
        <p:nvSpPr>
          <p:cNvPr id="6" name="Content Placeholder 5"/>
          <p:cNvSpPr>
            <a:spLocks noGrp="1"/>
          </p:cNvSpPr>
          <p:nvPr>
            <p:ph sz="quarter" idx="4"/>
          </p:nvPr>
        </p:nvSpPr>
        <p:spPr/>
        <p:txBody>
          <a:bodyPr>
            <a:normAutofit fontScale="92500" lnSpcReduction="10000"/>
          </a:bodyPr>
          <a:lstStyle/>
          <a:p>
            <a:r>
              <a:rPr lang="en-US" dirty="0" smtClean="0"/>
              <a:t>Scholarship of discovery</a:t>
            </a:r>
          </a:p>
          <a:p>
            <a:pPr lvl="1"/>
            <a:r>
              <a:rPr lang="en-US" dirty="0" smtClean="0"/>
              <a:t>Contributes to the stock and advancement of knowledge</a:t>
            </a:r>
          </a:p>
          <a:p>
            <a:r>
              <a:rPr lang="en-US" dirty="0" smtClean="0"/>
              <a:t>Scholarship of Integration</a:t>
            </a:r>
          </a:p>
          <a:p>
            <a:pPr lvl="1"/>
            <a:r>
              <a:rPr lang="en-US" dirty="0" smtClean="0"/>
              <a:t>Makes connections across disciplines</a:t>
            </a:r>
          </a:p>
          <a:p>
            <a:r>
              <a:rPr lang="en-US" dirty="0" smtClean="0"/>
              <a:t>Scholarship of teaching</a:t>
            </a:r>
          </a:p>
          <a:p>
            <a:pPr lvl="1"/>
            <a:r>
              <a:rPr lang="en-US" dirty="0" smtClean="0"/>
              <a:t>Teaching that educated and entices future scholars, stimulates active learning and critical, creative thinking, not only transmits, but transforms knowledge</a:t>
            </a:r>
            <a:endParaRPr lang="en-US" dirty="0"/>
          </a:p>
        </p:txBody>
      </p:sp>
    </p:spTree>
    <p:extLst>
      <p:ext uri="{BB962C8B-B14F-4D97-AF65-F5344CB8AC3E}">
        <p14:creationId xmlns:p14="http://schemas.microsoft.com/office/powerpoint/2010/main" val="891816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makes it scholarship? </a:t>
            </a:r>
            <a:r>
              <a:rPr lang="en-US" sz="2000" dirty="0" smtClean="0"/>
              <a:t>(Howard, 2008)</a:t>
            </a: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62223"/>
            <a:ext cx="7139643" cy="4833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965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Getting a Scholarship of Engagement Published</a:t>
            </a:r>
            <a:endParaRPr lang="en-US" dirty="0"/>
          </a:p>
        </p:txBody>
      </p:sp>
      <p:sp>
        <p:nvSpPr>
          <p:cNvPr id="8" name="Subtitle 7"/>
          <p:cNvSpPr>
            <a:spLocks noGrp="1"/>
          </p:cNvSpPr>
          <p:nvPr>
            <p:ph type="subTitle" idx="1"/>
          </p:nvPr>
        </p:nvSpPr>
        <p:spPr/>
        <p:txBody>
          <a:bodyPr/>
          <a:lstStyle/>
          <a:p>
            <a:r>
              <a:rPr lang="en-US" dirty="0" smtClean="0"/>
              <a:t>The perspective of Jeff Howard, editor of the Michigan Journal for Community Service Learning</a:t>
            </a:r>
            <a:endParaRPr lang="en-US" dirty="0"/>
          </a:p>
        </p:txBody>
      </p:sp>
    </p:spTree>
    <p:extLst>
      <p:ext uri="{BB962C8B-B14F-4D97-AF65-F5344CB8AC3E}">
        <p14:creationId xmlns:p14="http://schemas.microsoft.com/office/powerpoint/2010/main" val="206762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CES that may be published</a:t>
            </a:r>
            <a:endParaRPr lang="en-US" dirty="0"/>
          </a:p>
        </p:txBody>
      </p:sp>
      <p:sp>
        <p:nvSpPr>
          <p:cNvPr id="3" name="Content Placeholder 2"/>
          <p:cNvSpPr>
            <a:spLocks noGrp="1"/>
          </p:cNvSpPr>
          <p:nvPr>
            <p:ph idx="1"/>
          </p:nvPr>
        </p:nvSpPr>
        <p:spPr/>
        <p:txBody>
          <a:bodyPr>
            <a:normAutofit fontScale="92500" lnSpcReduction="20000"/>
          </a:bodyPr>
          <a:lstStyle/>
          <a:p>
            <a:pPr lvl="1"/>
            <a:r>
              <a:rPr lang="en-US" dirty="0" smtClean="0"/>
              <a:t>Categories are not discrete, but overlap</a:t>
            </a:r>
          </a:p>
          <a:p>
            <a:pPr marL="457200" lvl="1" indent="0">
              <a:buNone/>
            </a:pPr>
            <a:endParaRPr lang="en-US" dirty="0" smtClean="0"/>
          </a:p>
          <a:p>
            <a:r>
              <a:rPr lang="en-US" dirty="0" smtClean="0"/>
              <a:t>Scholarship on CE teaching and learning</a:t>
            </a:r>
          </a:p>
          <a:p>
            <a:pPr lvl="1"/>
            <a:r>
              <a:rPr lang="en-US" dirty="0" smtClean="0"/>
              <a:t>Writing related to teaching a S-L course</a:t>
            </a:r>
          </a:p>
          <a:p>
            <a:r>
              <a:rPr lang="en-US" dirty="0" smtClean="0"/>
              <a:t>Research on service-learning</a:t>
            </a:r>
          </a:p>
          <a:p>
            <a:pPr lvl="1"/>
            <a:r>
              <a:rPr lang="en-US" dirty="0" smtClean="0"/>
              <a:t>Studies of impacts of S-L</a:t>
            </a:r>
          </a:p>
          <a:p>
            <a:r>
              <a:rPr lang="en-US" dirty="0" smtClean="0"/>
              <a:t>Scholarship of engagement</a:t>
            </a:r>
          </a:p>
          <a:p>
            <a:pPr lvl="1"/>
            <a:r>
              <a:rPr lang="en-US" dirty="0" smtClean="0"/>
              <a:t>Writing on your involvement in community, benefit to community, your involvement of expertise and scholarly results (with our without students)</a:t>
            </a:r>
          </a:p>
          <a:p>
            <a:r>
              <a:rPr lang="en-US" dirty="0" smtClean="0"/>
              <a:t>Scholarship on engagement</a:t>
            </a:r>
          </a:p>
          <a:p>
            <a:pPr marL="0" indent="0">
              <a:buNone/>
            </a:pPr>
            <a:endParaRPr lang="en-US" dirty="0"/>
          </a:p>
        </p:txBody>
      </p:sp>
    </p:spTree>
    <p:extLst>
      <p:ext uri="{BB962C8B-B14F-4D97-AF65-F5344CB8AC3E}">
        <p14:creationId xmlns:p14="http://schemas.microsoft.com/office/powerpoint/2010/main" val="119764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DBF5F9"/>
      </a:dk1>
      <a:lt1>
        <a:srgbClr val="0B5394"/>
      </a:lt1>
      <a:dk2>
        <a:srgbClr val="04617B"/>
      </a:dk2>
      <a:lt2>
        <a:srgbClr val="E6F8F5"/>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2298</TotalTime>
  <Words>1107</Words>
  <Application>Microsoft Office PowerPoint</Application>
  <PresentationFormat>On-screen Show (4:3)</PresentationFormat>
  <Paragraphs>142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Making your Engaged Scholarship Count</vt:lpstr>
      <vt:lpstr>Session Goals</vt:lpstr>
      <vt:lpstr>CES Defined</vt:lpstr>
      <vt:lpstr>Collaboration with different ends</vt:lpstr>
      <vt:lpstr>Outputs defined</vt:lpstr>
      <vt:lpstr>What makes it scholarship? (Howard, 2008)</vt:lpstr>
      <vt:lpstr>Getting a Scholarship of Engagement Published</vt:lpstr>
      <vt:lpstr>Areas of CES that may be published</vt:lpstr>
      <vt:lpstr>What is within reach? (1)</vt:lpstr>
      <vt:lpstr>Sample article titles</vt:lpstr>
      <vt:lpstr>What is within reach? (2)</vt:lpstr>
      <vt:lpstr>Sample article titles</vt:lpstr>
      <vt:lpstr>What is within reach? (3)</vt:lpstr>
      <vt:lpstr>Sample Article titles</vt:lpstr>
      <vt:lpstr>What is within reach? (4)</vt:lpstr>
      <vt:lpstr>Sample Article Titles</vt:lpstr>
      <vt:lpstr>CES is actually broader that Boyer</vt:lpstr>
      <vt:lpstr>Before you publish</vt:lpstr>
      <vt:lpstr>As you publish</vt:lpstr>
      <vt:lpstr>Where can you publish?</vt:lpstr>
      <vt:lpstr>Who can help?</vt:lpstr>
      <vt:lpstr>Stand and Stretch</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your Engaged Scholarship Count</dc:title>
  <dc:creator>Watts</dc:creator>
  <cp:lastModifiedBy>NT2</cp:lastModifiedBy>
  <cp:revision>35</cp:revision>
  <dcterms:created xsi:type="dcterms:W3CDTF">2015-05-16T18:17:22Z</dcterms:created>
  <dcterms:modified xsi:type="dcterms:W3CDTF">2015-05-20T23:58:23Z</dcterms:modified>
</cp:coreProperties>
</file>