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758" r:id="rId3"/>
  </p:sldMasterIdLst>
  <p:notesMasterIdLst>
    <p:notesMasterId r:id="rId34"/>
  </p:notesMasterIdLst>
  <p:handoutMasterIdLst>
    <p:handoutMasterId r:id="rId35"/>
  </p:handoutMasterIdLst>
  <p:sldIdLst>
    <p:sldId id="277" r:id="rId4"/>
    <p:sldId id="342" r:id="rId5"/>
    <p:sldId id="361" r:id="rId6"/>
    <p:sldId id="344" r:id="rId7"/>
    <p:sldId id="305" r:id="rId8"/>
    <p:sldId id="378" r:id="rId9"/>
    <p:sldId id="345" r:id="rId10"/>
    <p:sldId id="379" r:id="rId11"/>
    <p:sldId id="310" r:id="rId12"/>
    <p:sldId id="369" r:id="rId13"/>
    <p:sldId id="370" r:id="rId14"/>
    <p:sldId id="307" r:id="rId15"/>
    <p:sldId id="380" r:id="rId16"/>
    <p:sldId id="381" r:id="rId17"/>
    <p:sldId id="382" r:id="rId18"/>
    <p:sldId id="353" r:id="rId19"/>
    <p:sldId id="354" r:id="rId20"/>
    <p:sldId id="377" r:id="rId21"/>
    <p:sldId id="347" r:id="rId22"/>
    <p:sldId id="363" r:id="rId23"/>
    <p:sldId id="364" r:id="rId24"/>
    <p:sldId id="375" r:id="rId25"/>
    <p:sldId id="374" r:id="rId26"/>
    <p:sldId id="351" r:id="rId27"/>
    <p:sldId id="356" r:id="rId28"/>
    <p:sldId id="357" r:id="rId29"/>
    <p:sldId id="371" r:id="rId30"/>
    <p:sldId id="358" r:id="rId31"/>
    <p:sldId id="367" r:id="rId32"/>
    <p:sldId id="372" r:id="rId3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F6143F-34EA-D428-43A7-C281A7D3521F}" name="Bretten Farrell" initials="BF" userId="S::bretten.farrell@aon.com::c1902f6a-679b-4472-9dc9-d01121969586" providerId="AD"/>
  <p188:author id="{0C272998-0DD2-AE79-D682-BF4B379A2F73}" name="Heidi A Petersen" initials="HP" userId="S::hpetersen@whitworth.edu::ff730b26-4b24-4d66-8c58-c88b26943905" providerId="AD"/>
  <p188:author id="{73E0BBEA-081C-0C7E-DC42-4598B1A80FFB}" name="April Lyn Hoyt" initials="AH" userId="S::april.lyn.hoyt@aon.com::843dc4b0-8ddb-4335-a2be-06723d15d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Reintjes" initials="J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ECECE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521" autoAdjust="0"/>
  </p:normalViewPr>
  <p:slideViewPr>
    <p:cSldViewPr snapToGrid="0" showGuides="1">
      <p:cViewPr varScale="1">
        <p:scale>
          <a:sx n="120" d="100"/>
          <a:sy n="120" d="100"/>
        </p:scale>
        <p:origin x="832" y="184"/>
      </p:cViewPr>
      <p:guideLst>
        <p:guide orient="horz" pos="20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9"/>
    </p:cViewPr>
  </p:sorterViewPr>
  <p:notesViewPr>
    <p:cSldViewPr snapToGrid="0" showGuides="1">
      <p:cViewPr varScale="1">
        <p:scale>
          <a:sx n="71" d="100"/>
          <a:sy n="71" d="100"/>
        </p:scale>
        <p:origin x="35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EA8B56B-B6D4-4FB6-8F71-1109EF0B66DD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C58FADD-16E7-41EC-96B2-8D517455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1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D33381-D5EC-4D21-A7F9-702F6D8A70E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BD54421-8559-4855-BDF8-EDF3753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8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6620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54421-8559-4855-BDF8-EDF3753694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4188" y="731838"/>
            <a:ext cx="6508750" cy="3660775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noFill/>
          <a:ln/>
        </p:spPr>
        <p:txBody>
          <a:bodyPr lIns="96632" tIns="48316" rIns="96632" bIns="48316"/>
          <a:lstStyle/>
          <a:p>
            <a:pPr defTabSz="477244"/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4234617" y="9271511"/>
            <a:ext cx="3241475" cy="48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2" tIns="48316" rIns="96632" bIns="48316" anchor="b"/>
          <a:lstStyle/>
          <a:p>
            <a:pPr algn="r" defTabSz="483872" eaLnBrk="0" hangingPunct="0"/>
            <a:fld id="{A8043865-C317-4B9A-B973-9804E147DFFA}" type="slidenum">
              <a:rPr lang="en-US" sz="1300"/>
              <a:pPr algn="r" defTabSz="483872" eaLnBrk="0" hangingPunct="0"/>
              <a:t>3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6983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0F779-2711-4508-BF9F-869A88F0E74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D0F779-2711-4508-BF9F-869A88F0E74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7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4188" y="731838"/>
            <a:ext cx="6508750" cy="3660775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noFill/>
          <a:ln/>
        </p:spPr>
        <p:txBody>
          <a:bodyPr lIns="96632" tIns="48316" rIns="96632" bIns="48316"/>
          <a:lstStyle/>
          <a:p>
            <a:pPr defTabSz="477244"/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4234617" y="9271511"/>
            <a:ext cx="3241475" cy="48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2" tIns="48316" rIns="96632" bIns="48316" anchor="b"/>
          <a:lstStyle/>
          <a:p>
            <a:pPr algn="r" defTabSz="483872" eaLnBrk="0" hangingPunct="0"/>
            <a:fld id="{A8043865-C317-4B9A-B973-9804E147DFFA}" type="slidenum">
              <a:rPr lang="en-US" sz="1300"/>
              <a:pPr algn="r" defTabSz="483872" eaLnBrk="0" hangingPunct="0"/>
              <a:t>7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08043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4188" y="731838"/>
            <a:ext cx="6508750" cy="3660775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noFill/>
          <a:ln/>
        </p:spPr>
        <p:txBody>
          <a:bodyPr lIns="96632" tIns="48316" rIns="96632" bIns="48316"/>
          <a:lstStyle/>
          <a:p>
            <a:pPr defTabSz="477244"/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4234617" y="9271511"/>
            <a:ext cx="3241475" cy="48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2" tIns="48316" rIns="96632" bIns="48316" anchor="b"/>
          <a:lstStyle/>
          <a:p>
            <a:pPr algn="r" defTabSz="483872" eaLnBrk="0" hangingPunct="0"/>
            <a:fld id="{A8043865-C317-4B9A-B973-9804E147DFFA}" type="slidenum">
              <a:rPr lang="en-US" sz="1300"/>
              <a:pPr algn="r" defTabSz="483872" eaLnBrk="0" hangingPunct="0"/>
              <a:t>8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63004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54421-8559-4855-BDF8-EDF3753694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53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54421-8559-4855-BDF8-EDF3753694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54421-8559-4855-BDF8-EDF3753694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0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058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5920"/>
            <a:ext cx="3932237" cy="429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309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199"/>
            <a:ext cx="61722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54480"/>
            <a:ext cx="3932237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3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C67378-2C52-4382-B2D1-0162E8F0C7FF}"/>
              </a:ext>
            </a:extLst>
          </p:cNvPr>
          <p:cNvSpPr/>
          <p:nvPr userDrawn="1"/>
        </p:nvSpPr>
        <p:spPr>
          <a:xfrm>
            <a:off x="0" y="2103120"/>
            <a:ext cx="12188952" cy="10972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2459D12-E660-47CC-9E17-EC10434F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0"/>
            <a:ext cx="10515600" cy="731520"/>
          </a:xfrm>
          <a:noFill/>
        </p:spPr>
        <p:txBody>
          <a:bodyPr anchor="ctr" anchorCtr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7105F6-3E59-4338-9C4A-9F0AC787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37207-9548-44DA-AD5D-86A2FCEB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6B120E8-389D-4211-A5FF-1067F96C4D40}"/>
              </a:ext>
            </a:extLst>
          </p:cNvPr>
          <p:cNvSpPr/>
          <p:nvPr userDrawn="1"/>
        </p:nvSpPr>
        <p:spPr>
          <a:xfrm rot="5400000">
            <a:off x="-91440" y="2194560"/>
            <a:ext cx="109728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BE6D031-E41B-4676-960F-DA4E8354678F}"/>
              </a:ext>
            </a:extLst>
          </p:cNvPr>
          <p:cNvSpPr/>
          <p:nvPr userDrawn="1"/>
        </p:nvSpPr>
        <p:spPr>
          <a:xfrm rot="16200000" flipH="1">
            <a:off x="11186160" y="2194560"/>
            <a:ext cx="109728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8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 Subcontent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C67378-2C52-4382-B2D1-0162E8F0C7FF}"/>
              </a:ext>
            </a:extLst>
          </p:cNvPr>
          <p:cNvSpPr/>
          <p:nvPr userDrawn="1"/>
        </p:nvSpPr>
        <p:spPr>
          <a:xfrm>
            <a:off x="0" y="2103120"/>
            <a:ext cx="12188952" cy="109728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2459D12-E660-47CC-9E17-EC10434F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0"/>
            <a:ext cx="10515600" cy="731520"/>
          </a:xfrm>
          <a:noFill/>
        </p:spPr>
        <p:txBody>
          <a:bodyPr anchor="ctr" anchorCtr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7105F6-3E59-4338-9C4A-9F0AC787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37207-9548-44DA-AD5D-86A2FCEB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6B120E8-389D-4211-A5FF-1067F96C4D40}"/>
              </a:ext>
            </a:extLst>
          </p:cNvPr>
          <p:cNvSpPr/>
          <p:nvPr userDrawn="1"/>
        </p:nvSpPr>
        <p:spPr>
          <a:xfrm rot="5400000">
            <a:off x="-91440" y="2194560"/>
            <a:ext cx="109728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BE6D031-E41B-4676-960F-DA4E8354678F}"/>
              </a:ext>
            </a:extLst>
          </p:cNvPr>
          <p:cNvSpPr/>
          <p:nvPr userDrawn="1"/>
        </p:nvSpPr>
        <p:spPr>
          <a:xfrm rot="16200000" flipH="1">
            <a:off x="11186160" y="2194560"/>
            <a:ext cx="109728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143331C-7FCD-418A-9DDF-03A7BDFCA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83280"/>
            <a:ext cx="10515600" cy="228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847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7F53CF-0225-4649-B373-5133DCAA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03120"/>
            <a:ext cx="10972800" cy="10972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3935DEF-4D88-4B81-8C14-62949A142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383280"/>
            <a:ext cx="10515600" cy="1463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222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35F0-2181-4296-AF5D-D48B5376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4560"/>
            <a:ext cx="10515600" cy="1828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73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Sub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3CBB-BEF0-419D-B6D6-C8719680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4480"/>
            <a:ext cx="10515600" cy="731520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0D07950-E430-4120-85E2-A68E82188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377440"/>
            <a:ext cx="10515600" cy="24688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75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D53DD7B-D429-4E73-BB59-CEC46654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802D9EC-AF50-4CB1-A96D-C25396F4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280160"/>
            <a:ext cx="105156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21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D53DD7B-D429-4E73-BB59-CEC46654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73152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802D9EC-AF50-4CB1-A96D-C25396F416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45920"/>
            <a:ext cx="10515600" cy="42062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E2D708-DB8B-438D-902D-8E72CDF31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8720"/>
            <a:ext cx="10515600" cy="369332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38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83280"/>
            <a:ext cx="105156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2FE5E7D-80B0-4718-8BBA-DB67E74D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0"/>
            <a:ext cx="10515600" cy="137160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04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27432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06240"/>
            <a:ext cx="10515600" cy="1554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0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0160"/>
            <a:ext cx="512064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160" y="1280160"/>
            <a:ext cx="512064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E927E9C-87FC-415F-A46F-103F869F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57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88720"/>
            <a:ext cx="5120640" cy="457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37360"/>
            <a:ext cx="512064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3160" y="1188720"/>
            <a:ext cx="5120640" cy="457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3160" y="1737360"/>
            <a:ext cx="512064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2F9DEB-94B1-4007-AD92-7CD62DC6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42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B11D849-098B-432B-A8F5-7470380B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935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24A8-8638-46AC-9ADB-2B51C6C4B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1052FC-290F-42EE-9967-CADA1CD01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8720"/>
            <a:ext cx="10515600" cy="369332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0EC7F4-EAFE-45D8-9CE3-53AAD892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075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8995"/>
            <a:ext cx="12192000" cy="589005"/>
          </a:xfrm>
          <a:prstGeom prst="rect">
            <a:avLst/>
          </a:prstGeom>
          <a:solidFill>
            <a:srgbClr val="C22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DF424A8-8638-46AC-9ADB-2B51C6C4B5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4" y="6376450"/>
            <a:ext cx="1685479" cy="37409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DA90F-5345-48F3-B258-77F6FA41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731520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73A59-5176-4B8A-AC46-FBB6C165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0160"/>
            <a:ext cx="10515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02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  <p:sldLayoutId id="2147483762" r:id="rId3"/>
    <p:sldLayoutId id="2147483734" r:id="rId4"/>
    <p:sldLayoutId id="2147483736" r:id="rId5"/>
    <p:sldLayoutId id="2147483737" r:id="rId6"/>
    <p:sldLayoutId id="2147483738" r:id="rId7"/>
    <p:sldLayoutId id="2147483739" r:id="rId8"/>
    <p:sldLayoutId id="2147483761" r:id="rId9"/>
    <p:sldLayoutId id="2147483740" r:id="rId10"/>
    <p:sldLayoutId id="2147483741" r:id="rId11"/>
    <p:sldLayoutId id="2147483754" r:id="rId12"/>
    <p:sldLayoutId id="21474837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8E5E7D-354F-444B-87C2-1D947AF67604}"/>
              </a:ext>
            </a:extLst>
          </p:cNvPr>
          <p:cNvPicPr>
            <a:picLocks/>
          </p:cNvPicPr>
          <p:nvPr userDrawn="1"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37" y="1828348"/>
            <a:ext cx="12161520" cy="3200400"/>
          </a:xfrm>
          <a:prstGeom prst="parallelogram">
            <a:avLst>
              <a:gd name="adj" fmla="val 14541"/>
            </a:avLst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6553-9F18-42D3-80D6-F1EBDCEB88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03" y="1154401"/>
            <a:ext cx="5690897" cy="5703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348"/>
            <a:ext cx="497840" cy="3201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18" y="4693920"/>
            <a:ext cx="2319718" cy="14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7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09A5E3C8-27F9-4ED6-A0E8-A67BD815B3E0}"/>
              </a:ext>
            </a:extLst>
          </p:cNvPr>
          <p:cNvSpPr/>
          <p:nvPr userDrawn="1"/>
        </p:nvSpPr>
        <p:spPr>
          <a:xfrm flipH="1" flipV="1">
            <a:off x="1524" y="1154401"/>
            <a:ext cx="12188952" cy="4114800"/>
          </a:xfrm>
          <a:prstGeom prst="snip1Rect">
            <a:avLst>
              <a:gd name="adj" fmla="val 1083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03" y="1154401"/>
            <a:ext cx="5690897" cy="5703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18" y="4693920"/>
            <a:ext cx="2319718" cy="14449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3856553-9F18-42D3-80D6-F1EBDCEB88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3CC2BC24-C259-4486-8474-C45761EC9B1E}"/>
              </a:ext>
            </a:extLst>
          </p:cNvPr>
          <p:cNvSpPr/>
          <p:nvPr userDrawn="1"/>
        </p:nvSpPr>
        <p:spPr>
          <a:xfrm rot="5400000">
            <a:off x="-1828800" y="2983201"/>
            <a:ext cx="4114800" cy="457200"/>
          </a:xfrm>
          <a:prstGeom prst="parallelogram">
            <a:avLst>
              <a:gd name="adj" fmla="val 725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7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equity.com/hsa-qm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healthequity.com/sample/fsa/tax-worksheet" TargetMode="External"/><Relationship Id="rId2" Type="http://schemas.openxmlformats.org/officeDocument/2006/relationships/hyperlink" Target="https://learn.healthequity.com/qm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geworks.com/calculators/dependent-care-savings-calculator/" TargetMode="External"/><Relationship Id="rId2" Type="http://schemas.openxmlformats.org/officeDocument/2006/relationships/hyperlink" Target="https://www2.healthequity.com/learn/dependent-care-expens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4BACC68C-F1ED-4BA4-B188-9007C67E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Open Enrollment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6224" y="3382963"/>
            <a:ext cx="10515600" cy="1463675"/>
          </a:xfrm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</a:rPr>
              <a:t>2025 – 2026 Benefits</a:t>
            </a:r>
          </a:p>
          <a:p>
            <a:r>
              <a:rPr lang="en-US" i="1" dirty="0">
                <a:solidFill>
                  <a:srgbClr val="FFFFFF"/>
                </a:solidFill>
              </a:rPr>
              <a:t>Effective June 1, 2025 through May 31, 2026</a:t>
            </a:r>
          </a:p>
        </p:txBody>
      </p:sp>
    </p:spTree>
    <p:extLst>
      <p:ext uri="{BB962C8B-B14F-4D97-AF65-F5344CB8AC3E}">
        <p14:creationId xmlns:p14="http://schemas.microsoft.com/office/powerpoint/2010/main" val="195925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A431F5-90E8-4475-B2C7-57F26459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Reimbursement Account (HRA)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43BE-EAB3-4657-A24C-988E7712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0DF424A8-8638-46AC-9ADB-2B51C6C4B5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17E7C91C-23B6-4E29-9CCE-5F56CFE64CC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Health Reimbursement Account?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 account that allows tax free medical expense reimbursement </a:t>
            </a:r>
          </a:p>
          <a:p>
            <a:pPr lvl="1"/>
            <a:r>
              <a:rPr lang="en-US" dirty="0"/>
              <a:t>Account is only funded by Whitworth </a:t>
            </a:r>
          </a:p>
          <a:p>
            <a:pPr lvl="1"/>
            <a:r>
              <a:rPr lang="en-US" dirty="0"/>
              <a:t>Eligible expenses - deductible, coinsurance, prescribed medications + dental and vision expenses.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i="1" dirty="0">
                <a:solidFill>
                  <a:schemeClr val="accent3"/>
                </a:solidFill>
              </a:rPr>
              <a:t>CAVEAT! If Aetna doesn’t </a:t>
            </a:r>
            <a:r>
              <a:rPr lang="en-US" b="1" i="1">
                <a:solidFill>
                  <a:schemeClr val="accent3"/>
                </a:solidFill>
              </a:rPr>
              <a:t>cover it, </a:t>
            </a:r>
            <a:r>
              <a:rPr lang="en-US" b="1" i="1" dirty="0">
                <a:solidFill>
                  <a:schemeClr val="accent3"/>
                </a:solidFill>
              </a:rPr>
              <a:t>you can’t be reimbursed for it </a:t>
            </a:r>
            <a:br>
              <a:rPr lang="en-US" b="1" i="1" dirty="0">
                <a:solidFill>
                  <a:schemeClr val="accent3"/>
                </a:solidFill>
              </a:rPr>
            </a:br>
            <a:r>
              <a:rPr lang="en-US" b="1" i="1" dirty="0">
                <a:solidFill>
                  <a:schemeClr val="accent3"/>
                </a:solidFill>
              </a:rPr>
              <a:t>		  (except for dental and vision)</a:t>
            </a:r>
          </a:p>
          <a:p>
            <a:pPr lvl="1"/>
            <a:r>
              <a:rPr lang="en-US" dirty="0"/>
              <a:t>Roll-over a maximum of $1,000 for employee only and $2,000 for employee plus dependent(s) </a:t>
            </a:r>
          </a:p>
          <a:p>
            <a:pPr lvl="1"/>
            <a:r>
              <a:rPr lang="en-US" dirty="0"/>
              <a:t>Total account limit is $2,000 for employee-only and $4,000 for employee + dependent(s)</a:t>
            </a:r>
          </a:p>
        </p:txBody>
      </p:sp>
    </p:spTree>
    <p:extLst>
      <p:ext uri="{BB962C8B-B14F-4D97-AF65-F5344CB8AC3E}">
        <p14:creationId xmlns:p14="http://schemas.microsoft.com/office/powerpoint/2010/main" val="190723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17E7C91C-23B6-4E29-9CCE-5F56CFE64CC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HRA—Contributions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Whitworth will contribute $1,000 individual and $2,000 for individual + 1 or more family member(s) </a:t>
            </a:r>
          </a:p>
          <a:p>
            <a:r>
              <a:rPr lang="en-US" dirty="0"/>
              <a:t>Deposit occurs mid-June 2025, prior plan year May 31 balance used for rollover.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41922"/>
              </p:ext>
            </p:extLst>
          </p:nvPr>
        </p:nvGraphicFramePr>
        <p:xfrm>
          <a:off x="2077916" y="3121269"/>
          <a:ext cx="7772400" cy="185928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2025 Plan Year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B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Contribution Tier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Whitworth University Contribution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Employee Only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Employee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+ Dependent(s)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08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A431F5-90E8-4475-B2C7-57F26459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Savings Account (HSA)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43BE-EAB3-4657-A24C-988E7712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0DF424A8-8638-46AC-9ADB-2B51C6C4B5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6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17E7C91C-23B6-4E29-9CCE-5F56CFE64CC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Health Savings Account?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you enroll in a qualified high- deductible health plan the Health Savings Account:</a:t>
            </a:r>
          </a:p>
          <a:p>
            <a:pPr lvl="1"/>
            <a:r>
              <a:rPr lang="en-US" dirty="0"/>
              <a:t>Allows you to contribute pretax funds for qualified medical expenses</a:t>
            </a:r>
          </a:p>
          <a:p>
            <a:pPr lvl="1"/>
            <a:r>
              <a:rPr lang="en-US" dirty="0"/>
              <a:t> You are ineligible for the medical FSA if contributing to the HSA</a:t>
            </a:r>
          </a:p>
          <a:p>
            <a:pPr lvl="1"/>
            <a:r>
              <a:rPr lang="en-US" dirty="0"/>
              <a:t>Whitworth contributes to the HSA twice yearly and the money is yours</a:t>
            </a:r>
          </a:p>
          <a:p>
            <a:pPr lvl="1"/>
            <a:r>
              <a:rPr lang="en-US" dirty="0"/>
              <a:t>Funds carry over from year to year</a:t>
            </a:r>
          </a:p>
          <a:p>
            <a:pPr lvl="1"/>
            <a:r>
              <a:rPr lang="en-US" dirty="0"/>
              <a:t>HSA funds are yours to keep (or invest) even if you leave the company</a:t>
            </a:r>
          </a:p>
          <a:p>
            <a:pPr lvl="1"/>
            <a:r>
              <a:rPr lang="en-US" dirty="0"/>
              <a:t>Eligible expenses list: </a:t>
            </a:r>
            <a:r>
              <a:rPr lang="en-US" dirty="0">
                <a:hlinkClick r:id="rId2"/>
              </a:rPr>
              <a:t>https://www.healthequity.com/hsa-qme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Total account limit is $4,300 for employee-only and $8,550 for employee + dependent(s) for this IRS calendar year. (WU contributions included.)</a:t>
            </a:r>
          </a:p>
        </p:txBody>
      </p:sp>
    </p:spTree>
    <p:extLst>
      <p:ext uri="{BB962C8B-B14F-4D97-AF65-F5344CB8AC3E}">
        <p14:creationId xmlns:p14="http://schemas.microsoft.com/office/powerpoint/2010/main" val="67203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17E7C91C-23B6-4E29-9CCE-5F56CFE64CC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HSA—Contributions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Whitworth will contribute $700 individual and $1,400 for individual + 1 or more family member(s) </a:t>
            </a:r>
          </a:p>
          <a:p>
            <a:r>
              <a:rPr lang="en-US" dirty="0"/>
              <a:t>Deposits will occur half beginning of June and half beginning of December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386169"/>
              </p:ext>
            </p:extLst>
          </p:nvPr>
        </p:nvGraphicFramePr>
        <p:xfrm>
          <a:off x="2077916" y="3121269"/>
          <a:ext cx="7772400" cy="185928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2025 Plan Year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B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Contribution Tier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Whitworth University Contribution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Employee Only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$700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Employee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+ Dependent(s)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$1,400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14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2C0DD6-8215-4B8D-9C62-AA55EAA4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 Flexible Spending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44180-AB21-4C7D-B5F6-F719C256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0DF424A8-8638-46AC-9ADB-2B51C6C4B5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0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80828FE8-C939-4A5A-B750-AA915D753A1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89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 Spending Account | Health Care</a:t>
            </a:r>
          </a:p>
        </p:txBody>
      </p:sp>
      <p:sp>
        <p:nvSpPr>
          <p:cNvPr id="289794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Allow employees to set aside pre-tax money to put towards you and your dependents’ healthcare expenses</a:t>
            </a:r>
          </a:p>
          <a:p>
            <a:pPr lvl="1"/>
            <a:r>
              <a:rPr lang="en-US" dirty="0"/>
              <a:t>Maximum = $3,300</a:t>
            </a:r>
          </a:p>
          <a:p>
            <a:r>
              <a:rPr lang="en-US" dirty="0"/>
              <a:t>Eligible expenses are vast! (</a:t>
            </a:r>
            <a:r>
              <a:rPr lang="en-US" b="1" dirty="0">
                <a:solidFill>
                  <a:schemeClr val="accent3"/>
                </a:solidFill>
              </a:rPr>
              <a:t>differs from the HRA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Office visit and prescription drug copays, deductibles, coinsurance, prescribed over-the-counter prescriptions, dental expenses, vision expenses, medical equipment, diabetic supplies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Eligible expenses list: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2"/>
              </a:rPr>
              <a:t>https://learn.healthequity.com/qme/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Calculate your savings at  </a:t>
            </a:r>
            <a:br>
              <a:rPr lang="en-US" dirty="0"/>
            </a:br>
            <a:r>
              <a:rPr lang="en-US" dirty="0">
                <a:hlinkClick r:id="rId3"/>
              </a:rPr>
              <a:t>https://learn.healthequity.com/sample/fsa/tax-worksheet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Remember</a:t>
            </a:r>
            <a:r>
              <a:rPr lang="en-US" dirty="0"/>
              <a:t>...“Use it or lose it” policy for each plan year</a:t>
            </a:r>
          </a:p>
          <a:p>
            <a:pPr lvl="1"/>
            <a:r>
              <a:rPr lang="en-US" dirty="0"/>
              <a:t>Run-out period ends 8/15/2026; last day to submit claims against past plan year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80828FE8-C939-4A5A-B750-AA915D753A1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908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Flexible Spending Account | Dependent Care</a:t>
            </a:r>
          </a:p>
        </p:txBody>
      </p:sp>
      <p:sp>
        <p:nvSpPr>
          <p:cNvPr id="290818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Allows employees to set aside pre-tax money for the cost of care </a:t>
            </a:r>
          </a:p>
          <a:p>
            <a:pPr lvl="2"/>
            <a:r>
              <a:rPr lang="en-US" dirty="0"/>
              <a:t>Maximum = $5,000</a:t>
            </a:r>
          </a:p>
          <a:p>
            <a:pPr lvl="2"/>
            <a:r>
              <a:rPr lang="en-US" dirty="0"/>
              <a:t>If you’re married filing separately or single the maximum is $2,500</a:t>
            </a:r>
          </a:p>
          <a:p>
            <a:pPr lvl="2"/>
            <a:r>
              <a:rPr lang="en-US" dirty="0"/>
              <a:t>If your spouse is eligible for a DC account elsewhere, the household limit is still $5,000</a:t>
            </a:r>
          </a:p>
          <a:p>
            <a:pPr lvl="1"/>
            <a:r>
              <a:rPr lang="en-US" dirty="0"/>
              <a:t>Eligible Expenses</a:t>
            </a:r>
          </a:p>
          <a:p>
            <a:pPr lvl="2"/>
            <a:r>
              <a:rPr lang="en-US" dirty="0"/>
              <a:t>Day Care for children under age 13, unless incapable of self-care</a:t>
            </a:r>
          </a:p>
          <a:p>
            <a:pPr lvl="2"/>
            <a:r>
              <a:rPr lang="en-US" dirty="0"/>
              <a:t>Elder day care costs relating to the care of a dependent who is incapable of self-care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See the complete list at </a:t>
            </a:r>
            <a:br>
              <a:rPr lang="en-US" dirty="0"/>
            </a:br>
            <a:r>
              <a:rPr lang="en-US" dirty="0">
                <a:hlinkClick r:id="rId2"/>
              </a:rPr>
              <a:t>https://www2.healthequity.com/learn/dependent-care-expenses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Calculate your savings at</a:t>
            </a:r>
            <a:br>
              <a:rPr lang="en-US" dirty="0"/>
            </a:br>
            <a:r>
              <a:rPr lang="en-US" dirty="0">
                <a:hlinkClick r:id="rId3"/>
              </a:rPr>
              <a:t>https://www.wageworks.com/calculators/dependent-care-savings-calculator/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Remember</a:t>
            </a:r>
            <a:r>
              <a:rPr lang="en-US" dirty="0"/>
              <a:t>...“Use it or lose it” policy for each plan year</a:t>
            </a:r>
          </a:p>
          <a:p>
            <a:pPr lvl="1"/>
            <a:r>
              <a:rPr lang="en-US" dirty="0"/>
              <a:t>Run-out period ends 8/15/2026; last day to submit claims against past plan year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04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B3F197-F121-423E-BE6F-29D24584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 Dental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80CD4-BAFE-4607-8126-C17CC537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0DF424A8-8638-46AC-9ADB-2B51C6C4B5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8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5DD0F37A-A71C-49B5-809D-FBF825BBA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Benefits Overview</a:t>
            </a:r>
          </a:p>
        </p:txBody>
      </p:sp>
    </p:spTree>
    <p:extLst>
      <p:ext uri="{BB962C8B-B14F-4D97-AF65-F5344CB8AC3E}">
        <p14:creationId xmlns:p14="http://schemas.microsoft.com/office/powerpoint/2010/main" val="1398518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80828FE8-C939-4A5A-B750-AA915D753A1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93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Plans—Delta Dental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200" y="1280161"/>
            <a:ext cx="10515600" cy="16210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Whitworth offers employees two dental plans through Delta Dental of Washington</a:t>
            </a:r>
          </a:p>
          <a:p>
            <a:r>
              <a:rPr lang="en-US" dirty="0"/>
              <a:t>Higher reimbursements if you choose a dentist from the “preferred PPO Network” and less out-of-pocket expenses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8A70897-BE94-4DE6-8BAC-9BCCF9F3A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54683"/>
              </p:ext>
            </p:extLst>
          </p:nvPr>
        </p:nvGraphicFramePr>
        <p:xfrm>
          <a:off x="1331649" y="3104787"/>
          <a:ext cx="865055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517">
                  <a:extLst>
                    <a:ext uri="{9D8B030D-6E8A-4147-A177-3AD203B41FA5}">
                      <a16:colId xmlns:a16="http://schemas.microsoft.com/office/drawing/2014/main" val="4019726359"/>
                    </a:ext>
                  </a:extLst>
                </a:gridCol>
                <a:gridCol w="2883517">
                  <a:extLst>
                    <a:ext uri="{9D8B030D-6E8A-4147-A177-3AD203B41FA5}">
                      <a16:colId xmlns:a16="http://schemas.microsoft.com/office/drawing/2014/main" val="4008266911"/>
                    </a:ext>
                  </a:extLst>
                </a:gridCol>
                <a:gridCol w="2883517">
                  <a:extLst>
                    <a:ext uri="{9D8B030D-6E8A-4147-A177-3AD203B41FA5}">
                      <a16:colId xmlns:a16="http://schemas.microsoft.com/office/drawing/2014/main" val="3875677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Dental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Core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Buy-Up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167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Deductible - Individual /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$50 / $150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$50 / $150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Preventive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Covered at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Covered at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8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Basic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Covered at 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Covered at 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5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Major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Covered at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Covered at 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45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Annual 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51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Orthodontia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Not 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Covered at 50% </a:t>
                      </a:r>
                    </a:p>
                    <a:p>
                      <a:r>
                        <a:rPr lang="en-US" sz="1600" dirty="0"/>
                        <a:t>Lifetime Maximum $2,500 (Adults &amp; Children)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45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27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80828FE8-C939-4A5A-B750-AA915D753A1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93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Basic Plan Summary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49BE75-B3F6-4796-9532-4F778464D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74071"/>
              </p:ext>
            </p:extLst>
          </p:nvPr>
        </p:nvGraphicFramePr>
        <p:xfrm>
          <a:off x="974737" y="1371600"/>
          <a:ext cx="10242526" cy="3170489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900354412"/>
                    </a:ext>
                  </a:extLst>
                </a:gridCol>
                <a:gridCol w="237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063">
                  <a:extLst>
                    <a:ext uri="{9D8B030D-6E8A-4147-A177-3AD203B41FA5}">
                      <a16:colId xmlns:a16="http://schemas.microsoft.com/office/drawing/2014/main" val="258973041"/>
                    </a:ext>
                  </a:extLst>
                </a:gridCol>
              </a:tblGrid>
              <a:tr h="3859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Benefit Summary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Dentist Networks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33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Provisions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Delta Dental PPO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Delta Dental Premier </a:t>
                      </a:r>
                      <a:b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OR Out-of-Network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Deductible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Individual / Family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$50 / $150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$50 / $150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8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Benefit Period Maximum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(per person)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$1,750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1981"/>
                  </a:ext>
                </a:extLst>
              </a:tr>
              <a:tr h="34138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Dental Plan Pays: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555555"/>
                        </a:solidFill>
                        <a:latin typeface="Arial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US" sz="1100" b="0" i="0" u="none" strike="noStrike" kern="1200" dirty="0">
                        <a:solidFill>
                          <a:srgbClr val="555555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dirty="0">
                        <a:solidFill>
                          <a:srgbClr val="555555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1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Preventive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Class I—Exams, X-Rays,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leanings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6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Basic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Class II—Fillings, Root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Canals, Anesthesia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Major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Class III—Crowns,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Bridges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04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80828FE8-C939-4A5A-B750-AA915D753A1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93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Buy-Up Plan Summary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49BE75-B3F6-4796-9532-4F778464D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25981"/>
              </p:ext>
            </p:extLst>
          </p:nvPr>
        </p:nvGraphicFramePr>
        <p:xfrm>
          <a:off x="974737" y="1371600"/>
          <a:ext cx="10242526" cy="4003248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900354412"/>
                    </a:ext>
                  </a:extLst>
                </a:gridCol>
                <a:gridCol w="237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063">
                  <a:extLst>
                    <a:ext uri="{9D8B030D-6E8A-4147-A177-3AD203B41FA5}">
                      <a16:colId xmlns:a16="http://schemas.microsoft.com/office/drawing/2014/main" val="258973041"/>
                    </a:ext>
                  </a:extLst>
                </a:gridCol>
              </a:tblGrid>
              <a:tr h="3859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Benefit Summary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Dentist Networks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33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Provisions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Delta Dental PPO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Delta Dental Premier </a:t>
                      </a:r>
                      <a:b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OR Out-of-Network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Deductible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Individual / Family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$50 / $150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$50 / $150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8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Benefit Period Maximum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(per person)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1981"/>
                  </a:ext>
                </a:extLst>
              </a:tr>
              <a:tr h="83275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Orthodontia (Adults &amp; Children)</a:t>
                      </a:r>
                    </a:p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TMJ coverage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50% up to $2,500 per person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50% up to $5,000 per person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50140"/>
                  </a:ext>
                </a:extLst>
              </a:tr>
              <a:tr h="34138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Dental Plan Pays: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100" b="0" i="0" u="none" strike="noStrike" dirty="0">
                        <a:solidFill>
                          <a:srgbClr val="555555"/>
                        </a:solidFill>
                        <a:latin typeface="Arial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en-US" sz="1100" b="0" i="0" u="none" strike="noStrike" kern="1200" dirty="0">
                        <a:solidFill>
                          <a:srgbClr val="555555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dirty="0">
                        <a:solidFill>
                          <a:srgbClr val="555555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15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Preventive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Class I—Exams, X-Rays,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leanings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6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Basic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Class II—Fillings, Root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Canals, Anesthesia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Major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Class III—Crowns,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Bridges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094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80828FE8-C939-4A5A-B750-AA915D753A1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Monthly Cost of the Dental Plan</a:t>
            </a:r>
          </a:p>
        </p:txBody>
      </p:sp>
      <p:sp>
        <p:nvSpPr>
          <p:cNvPr id="293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Dental Cost of Plan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510A960-D403-4495-99A3-D579597C6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22639"/>
              </p:ext>
            </p:extLst>
          </p:nvPr>
        </p:nvGraphicFramePr>
        <p:xfrm>
          <a:off x="929640" y="1649492"/>
          <a:ext cx="10824396" cy="185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8132">
                  <a:extLst>
                    <a:ext uri="{9D8B030D-6E8A-4147-A177-3AD203B41FA5}">
                      <a16:colId xmlns:a16="http://schemas.microsoft.com/office/drawing/2014/main" val="2605126214"/>
                    </a:ext>
                  </a:extLst>
                </a:gridCol>
                <a:gridCol w="3608132">
                  <a:extLst>
                    <a:ext uri="{9D8B030D-6E8A-4147-A177-3AD203B41FA5}">
                      <a16:colId xmlns:a16="http://schemas.microsoft.com/office/drawing/2014/main" val="1712063677"/>
                    </a:ext>
                  </a:extLst>
                </a:gridCol>
                <a:gridCol w="3608132">
                  <a:extLst>
                    <a:ext uri="{9D8B030D-6E8A-4147-A177-3AD203B41FA5}">
                      <a16:colId xmlns:a16="http://schemas.microsoft.com/office/drawing/2014/main" val="2318850502"/>
                    </a:ext>
                  </a:extLst>
                </a:gridCol>
              </a:tblGrid>
              <a:tr h="374633">
                <a:tc>
                  <a:txBody>
                    <a:bodyPr/>
                    <a:lstStyle/>
                    <a:p>
                      <a:r>
                        <a:rPr lang="en-US" sz="1400" dirty="0"/>
                        <a:t>CORE PLAN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Employee Pays per Month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YOY Employee Change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574836694"/>
                  </a:ext>
                </a:extLst>
              </a:tr>
              <a:tr h="351219">
                <a:tc>
                  <a:txBody>
                    <a:bodyPr/>
                    <a:lstStyle/>
                    <a:p>
                      <a:r>
                        <a:rPr lang="en-US" sz="1200" b="1" dirty="0"/>
                        <a:t>Employee Only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$5.00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$0.00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317849"/>
                  </a:ext>
                </a:extLst>
              </a:tr>
              <a:tr h="351219">
                <a:tc>
                  <a:txBody>
                    <a:bodyPr/>
                    <a:lstStyle/>
                    <a:p>
                      <a:r>
                        <a:rPr lang="en-US" sz="1200" b="1" dirty="0"/>
                        <a:t>Employee + Spouse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$49.40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$0.00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608518"/>
                  </a:ext>
                </a:extLst>
              </a:tr>
              <a:tr h="351219">
                <a:tc>
                  <a:txBody>
                    <a:bodyPr/>
                    <a:lstStyle/>
                    <a:p>
                      <a:r>
                        <a:rPr lang="en-US" sz="1200" b="1" dirty="0"/>
                        <a:t>Employee + Child(</a:t>
                      </a:r>
                      <a:r>
                        <a:rPr lang="en-US" sz="1200" b="1" dirty="0" err="1"/>
                        <a:t>ren</a:t>
                      </a:r>
                      <a:r>
                        <a:rPr lang="en-US" sz="1200" b="1" dirty="0"/>
                        <a:t>)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$49.20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$0.00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857175"/>
                  </a:ext>
                </a:extLst>
              </a:tr>
              <a:tr h="351219">
                <a:tc>
                  <a:txBody>
                    <a:bodyPr/>
                    <a:lstStyle/>
                    <a:p>
                      <a:r>
                        <a:rPr lang="en-US" sz="1200" b="1" dirty="0"/>
                        <a:t>Employee + Family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$93.61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$0.00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776547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0E4A95-E5C3-402A-B6AA-528BAF21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00110"/>
              </p:ext>
            </p:extLst>
          </p:nvPr>
        </p:nvGraphicFramePr>
        <p:xfrm>
          <a:off x="929640" y="4002921"/>
          <a:ext cx="10824396" cy="185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8132">
                  <a:extLst>
                    <a:ext uri="{9D8B030D-6E8A-4147-A177-3AD203B41FA5}">
                      <a16:colId xmlns:a16="http://schemas.microsoft.com/office/drawing/2014/main" val="2605126214"/>
                    </a:ext>
                  </a:extLst>
                </a:gridCol>
                <a:gridCol w="3608132">
                  <a:extLst>
                    <a:ext uri="{9D8B030D-6E8A-4147-A177-3AD203B41FA5}">
                      <a16:colId xmlns:a16="http://schemas.microsoft.com/office/drawing/2014/main" val="1712063677"/>
                    </a:ext>
                  </a:extLst>
                </a:gridCol>
                <a:gridCol w="3608132">
                  <a:extLst>
                    <a:ext uri="{9D8B030D-6E8A-4147-A177-3AD203B41FA5}">
                      <a16:colId xmlns:a16="http://schemas.microsoft.com/office/drawing/2014/main" val="2318850502"/>
                    </a:ext>
                  </a:extLst>
                </a:gridCol>
              </a:tblGrid>
              <a:tr h="374633">
                <a:tc>
                  <a:txBody>
                    <a:bodyPr/>
                    <a:lstStyle/>
                    <a:p>
                      <a:r>
                        <a:rPr lang="en-US" sz="1400" dirty="0"/>
                        <a:t>BUY UP PLAN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Employee Pays per Month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YOY Employee Change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2574836694"/>
                  </a:ext>
                </a:extLst>
              </a:tr>
              <a:tr h="351219">
                <a:tc>
                  <a:txBody>
                    <a:bodyPr/>
                    <a:lstStyle/>
                    <a:p>
                      <a:r>
                        <a:rPr lang="en-US" sz="1200" b="1" dirty="0"/>
                        <a:t>Employee Only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$13.38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$0.00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317849"/>
                  </a:ext>
                </a:extLst>
              </a:tr>
              <a:tr h="351219">
                <a:tc>
                  <a:txBody>
                    <a:bodyPr/>
                    <a:lstStyle/>
                    <a:p>
                      <a:r>
                        <a:rPr lang="en-US" sz="1200" b="1" dirty="0"/>
                        <a:t>Employee + Spouse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$66.61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$0.00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608518"/>
                  </a:ext>
                </a:extLst>
              </a:tr>
              <a:tr h="351219">
                <a:tc>
                  <a:txBody>
                    <a:bodyPr/>
                    <a:lstStyle/>
                    <a:p>
                      <a:r>
                        <a:rPr lang="en-US" sz="1200" b="1" dirty="0"/>
                        <a:t>Employee + Child(</a:t>
                      </a:r>
                      <a:r>
                        <a:rPr lang="en-US" sz="1200" b="1" dirty="0" err="1"/>
                        <a:t>ren</a:t>
                      </a:r>
                      <a:r>
                        <a:rPr lang="en-US" sz="1200" b="1" dirty="0"/>
                        <a:t>)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$85.88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$0.00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857175"/>
                  </a:ext>
                </a:extLst>
              </a:tr>
              <a:tr h="351219">
                <a:tc>
                  <a:txBody>
                    <a:bodyPr/>
                    <a:lstStyle/>
                    <a:p>
                      <a:r>
                        <a:rPr lang="en-US" sz="1200" b="1" dirty="0"/>
                        <a:t>Employee + Family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$139.12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Now Text" panose="020B0504030202020204" pitchFamily="34" charset="0"/>
                        </a:rPr>
                        <a:t>$0.00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776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656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FFF80-9E75-4ACF-868B-E9E6786A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 Life/AD&amp;D/Disability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AB2749-5D92-48EA-AB0A-39A8C70F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0DF424A8-8638-46AC-9ADB-2B51C6C4B59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48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17E7C91C-23B6-4E29-9CCE-5F56CFE64CC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Life/AD&amp;D and Disability—Prudential 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1E7CE03-E5ED-4477-A60F-E6F4B6FD0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25634"/>
              </p:ext>
            </p:extLst>
          </p:nvPr>
        </p:nvGraphicFramePr>
        <p:xfrm>
          <a:off x="1981200" y="1828800"/>
          <a:ext cx="8229600" cy="307848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836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baseline="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Employer Paid Benefits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General Plan</a:t>
                      </a:r>
                      <a:r>
                        <a:rPr lang="en-US" sz="1600" b="1" i="0" u="none" strike="noStrike" baseline="0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 Basic Life / AD&amp;D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Long-Term Disability</a:t>
                      </a:r>
                      <a:endParaRPr lang="en-US" sz="1600" b="1" i="0" u="none" strike="noStrike" kern="1200" baseline="300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Benefit  Amount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1.5 x basic annual earnings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60% of </a:t>
                      </a:r>
                      <a:r>
                        <a:rPr lang="en-US" sz="1600" b="1" i="0" u="sng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monthly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earnings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Maximum Benefit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$200,000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$7,500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Elimination Period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90 days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Benefit Duration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Typically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age 65</a:t>
                      </a:r>
                    </a:p>
                    <a:p>
                      <a:pPr marL="285750" indent="-2857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Up to 24 months for addictions/mental health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25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17E7C91C-23B6-4E29-9CCE-5F56CFE64CC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Voluntary Life/AD&amp;D Insurance—Prudential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Allows you to purchase additional life insurance for yourself and your dependents</a:t>
            </a:r>
          </a:p>
          <a:p>
            <a:r>
              <a:rPr lang="en-US" dirty="0"/>
              <a:t>If you enroll for Voluntary Life/AD&amp;D when first eligible for benefits and under 65, you have Guarantee Issue of $200K life insurance for yourself, $20K for your spouse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C50209-6BA4-406C-858B-6F0FF6D0B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32724"/>
              </p:ext>
            </p:extLst>
          </p:nvPr>
        </p:nvGraphicFramePr>
        <p:xfrm>
          <a:off x="1752600" y="3108960"/>
          <a:ext cx="8686800" cy="28956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Voluntary Life Insurance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4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  <a:cs typeface="Arial" panose="020B0604020202020204" pitchFamily="34" charset="0"/>
                        </a:rPr>
                        <a:t>100% Employee Paid (post-tax payroll deduction)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4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Employee Benefit Amount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Increments of $10,000 up to $500,000 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(or lesser of 5x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annual earnings)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9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Spouse Benefit Amount </a:t>
                      </a:r>
                    </a:p>
                    <a:p>
                      <a:pPr algn="l" rtl="0" fontAlgn="ctr"/>
                      <a:r>
                        <a:rPr lang="en-US" sz="1600" b="1" i="1" u="none" strike="noStrike" dirty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(limit</a:t>
                      </a:r>
                      <a:r>
                        <a:rPr lang="en-US" sz="1600" b="1" i="1" u="none" strike="noStrike" baseline="0" dirty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 50% of Employee coverage)</a:t>
                      </a:r>
                      <a:endParaRPr lang="en-US" sz="1600" b="1" i="1" u="none" strike="noStrike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Option #1—Increments of $5,000 up to $125,000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Option #2—Flat $3,000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Child(</a:t>
                      </a:r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ren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 Age 26 Benefit Amount</a:t>
                      </a:r>
                    </a:p>
                    <a:p>
                      <a:pPr algn="l" rtl="0" fontAlgn="ctr"/>
                      <a:r>
                        <a:rPr lang="en-US" sz="1600" b="1" i="1" u="none" strike="noStrike" dirty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(unmarried</a:t>
                      </a:r>
                      <a:r>
                        <a:rPr lang="en-US" sz="1600" b="1" i="1" u="none" strike="noStrike" baseline="0" dirty="0">
                          <a:solidFill>
                            <a:schemeClr val="accent3"/>
                          </a:solidFill>
                          <a:latin typeface="+mn-lt"/>
                          <a:cs typeface="Arial" panose="020B0604020202020204" pitchFamily="34" charset="0"/>
                        </a:rPr>
                        <a:t> children only)</a:t>
                      </a:r>
                      <a:endParaRPr lang="en-US" sz="1600" b="1" i="1" u="none" strike="noStrike" dirty="0">
                        <a:solidFill>
                          <a:schemeClr val="accent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Option #1—Increments of $1,000 up to $10,000</a:t>
                      </a:r>
                    </a:p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Option #2—Flat $1,000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945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D04818-C090-498F-9279-4C6784ED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6F6149-E07B-4CA9-899E-A02786B5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0DF424A8-8638-46AC-9ADB-2B51C6C4B59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26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17E7C91C-23B6-4E29-9CCE-5F56CFE64CC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Employee Assistance Program (EAP)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 to many helpful services that address personal life challenges and improve workplace productivity and performance</a:t>
            </a:r>
          </a:p>
          <a:p>
            <a:r>
              <a:rPr lang="en-US" dirty="0"/>
              <a:t>Chat Therapy &amp; </a:t>
            </a:r>
            <a:r>
              <a:rPr lang="en-US" dirty="0" err="1"/>
              <a:t>Televideo</a:t>
            </a:r>
            <a:r>
              <a:rPr lang="en-US" dirty="0"/>
              <a:t> - Send secure text, video or audio messages to your counselor, who will respond within one working day up to five days a week</a:t>
            </a:r>
          </a:p>
          <a:p>
            <a:r>
              <a:rPr lang="en-US" dirty="0"/>
              <a:t>Offer help with a wide range of issues including stress and anxiety, depression, relationship, legal and financial, addiction, work/life, grief and loss</a:t>
            </a:r>
          </a:p>
          <a:p>
            <a:r>
              <a:rPr lang="en-US" dirty="0"/>
              <a:t>Wellness resources available online </a:t>
            </a:r>
          </a:p>
          <a:p>
            <a:r>
              <a:rPr lang="en-US" dirty="0"/>
              <a:t>EAP services 24/7 visit: resourcesforliving.com or call 1-888-238-6232 / TTY:711</a:t>
            </a:r>
          </a:p>
          <a:p>
            <a:pPr lvl="1"/>
            <a:r>
              <a:rPr lang="en-US" dirty="0"/>
              <a:t>Username: Whitworth  </a:t>
            </a:r>
          </a:p>
          <a:p>
            <a:pPr lvl="1"/>
            <a:r>
              <a:rPr lang="en-US" dirty="0"/>
              <a:t>Password: EAP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14369-A2AB-4DFF-84A5-3F903CF16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 For Living EAP</a:t>
            </a:r>
          </a:p>
        </p:txBody>
      </p:sp>
    </p:spTree>
    <p:extLst>
      <p:ext uri="{BB962C8B-B14F-4D97-AF65-F5344CB8AC3E}">
        <p14:creationId xmlns:p14="http://schemas.microsoft.com/office/powerpoint/2010/main" val="249026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17E7C91C-23B6-4E29-9CCE-5F56CFE64CC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/>
          <a:lstStyle/>
          <a:p>
            <a:r>
              <a:rPr lang="en-US" dirty="0"/>
              <a:t>To enroll, visit the HR website or link through the announcement.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April 22 – May 4, 2025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Remember, Flexible Spending (FSA) elections will not continue. New form is needed each plan year for this benefit.</a:t>
            </a:r>
          </a:p>
          <a:p>
            <a:pPr lvl="1"/>
            <a:r>
              <a:rPr lang="en-US" dirty="0"/>
              <a:t>You do not need to complete any forms if you do not wish to make any plan changes this open enrollment.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3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838200" y="1188720"/>
            <a:ext cx="10515600" cy="466344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/>
              <a:t>Premium: </a:t>
            </a:r>
          </a:p>
          <a:p>
            <a:pPr lvl="1"/>
            <a:r>
              <a:rPr lang="en-US" altLang="en-US" dirty="0"/>
              <a:t>A per-pay-period cost that is deducted from your paycheck to provide you access to benefits like medical and dental coverage</a:t>
            </a:r>
          </a:p>
          <a:p>
            <a:r>
              <a:rPr lang="en-US" altLang="en-US" b="1" dirty="0"/>
              <a:t>Copay:</a:t>
            </a:r>
          </a:p>
          <a:p>
            <a:pPr lvl="1"/>
            <a:r>
              <a:rPr lang="en-US" altLang="en-US" dirty="0"/>
              <a:t>Flat amount paid up-front per office visit or prescription</a:t>
            </a:r>
          </a:p>
          <a:p>
            <a:r>
              <a:rPr lang="en-US" altLang="en-US" b="1" dirty="0"/>
              <a:t>Deductible: </a:t>
            </a:r>
          </a:p>
          <a:p>
            <a:pPr lvl="1"/>
            <a:r>
              <a:rPr lang="en-US" altLang="en-US" dirty="0"/>
              <a:t>Annual amount you are required to pay for certain services prior to the plan kicking-in and paying the coinsurance benefit </a:t>
            </a:r>
          </a:p>
          <a:p>
            <a:r>
              <a:rPr lang="en-US" altLang="en-US" b="1" dirty="0"/>
              <a:t>Coinsurance: </a:t>
            </a:r>
          </a:p>
          <a:p>
            <a:pPr lvl="1"/>
            <a:r>
              <a:rPr lang="en-US" altLang="en-US" dirty="0"/>
              <a:t>A method of cost-sharing that requires the employee to pay a stated percentage of all remaining medical expenses after the deductible has been paid</a:t>
            </a:r>
          </a:p>
          <a:p>
            <a:r>
              <a:rPr lang="en-US" altLang="en-US" b="1" dirty="0"/>
              <a:t>Out-of-Pocket Maximum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Once an employee has reached this annual amount, any further eligible costs for the plan year are covered 100% by the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80828FE8-C939-4A5A-B750-AA915D753A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>
            <a:normAutofit/>
          </a:bodyPr>
          <a:lstStyle/>
          <a:p>
            <a:r>
              <a:rPr lang="en-US"/>
              <a:t>Benefit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76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17E7C91C-23B6-4E29-9CCE-5F56CFE64CC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Understand your options and consider your needs when choosing the right plans for you.</a:t>
            </a:r>
          </a:p>
          <a:p>
            <a:r>
              <a:rPr lang="en-US" dirty="0"/>
              <a:t>Complete 2025 Open Enrollment by </a:t>
            </a:r>
            <a:r>
              <a:rPr lang="en-US" b="1" u="sng" dirty="0"/>
              <a:t>Sunday, May 4</a:t>
            </a:r>
            <a:r>
              <a:rPr lang="en-US" b="1" u="sng" baseline="30000" dirty="0"/>
              <a:t>th</a:t>
            </a:r>
            <a:r>
              <a:rPr lang="en-US" b="1" u="sng" dirty="0"/>
              <a:t>, 2025</a:t>
            </a:r>
          </a:p>
          <a:p>
            <a:r>
              <a:rPr lang="en-US" dirty="0"/>
              <a:t>Open Enrollment is the only time to make changes to your benefits outside of a qualifying life event</a:t>
            </a:r>
          </a:p>
          <a:p>
            <a:endParaRPr lang="en-US" dirty="0"/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6180EF46-C015-4934-A27D-567E91311AAE}"/>
              </a:ext>
            </a:extLst>
          </p:cNvPr>
          <p:cNvSpPr/>
          <p:nvPr/>
        </p:nvSpPr>
        <p:spPr>
          <a:xfrm>
            <a:off x="1524000" y="4023360"/>
            <a:ext cx="9144000" cy="1371600"/>
          </a:xfrm>
          <a:prstGeom prst="doubleWave">
            <a:avLst/>
          </a:prstGeom>
          <a:solidFill>
            <a:schemeClr val="accent6"/>
          </a:solidFill>
          <a:ln w="76200" cap="flat" cmpd="dbl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a typeface="ＭＳ Ｐゴシック" pitchFamily="108" charset="-128"/>
              </a:rPr>
              <a:t>Contact Heidi Petersen with questions!</a:t>
            </a:r>
          </a:p>
        </p:txBody>
      </p:sp>
    </p:spTree>
    <p:extLst>
      <p:ext uri="{BB962C8B-B14F-4D97-AF65-F5344CB8AC3E}">
        <p14:creationId xmlns:p14="http://schemas.microsoft.com/office/powerpoint/2010/main" val="21258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C1D082-F9C7-462E-BCEA-0930C55E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Medical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01CED-C86B-4D69-8687-74BCE279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0DF424A8-8638-46AC-9ADB-2B51C6C4B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1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838200" y="1188720"/>
            <a:ext cx="10515600" cy="4663440"/>
          </a:xfrm>
        </p:spPr>
        <p:txBody>
          <a:bodyPr/>
          <a:lstStyle/>
          <a:p>
            <a:r>
              <a:rPr lang="en-US" dirty="0"/>
              <a:t>Monthly Premium of the </a:t>
            </a:r>
            <a:r>
              <a:rPr lang="en-US" b="1" dirty="0"/>
              <a:t>Aetna PPO </a:t>
            </a:r>
            <a:r>
              <a:rPr lang="en-US" dirty="0"/>
              <a:t>Medical/Rx/Vision Plan</a:t>
            </a:r>
          </a:p>
          <a:p>
            <a:pPr lvl="1"/>
            <a:r>
              <a:rPr lang="en-US" dirty="0"/>
              <a:t>Whitworth will continue the $1,000 individual/$2,000 family annual contribution to the Health Reimbursement Account (HRA)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80828FE8-C939-4A5A-B750-AA915D753A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28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>
            <a:normAutofit/>
          </a:bodyPr>
          <a:lstStyle/>
          <a:p>
            <a:r>
              <a:rPr lang="en-US" dirty="0"/>
              <a:t>Cost of Plan—Aetna PPO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3ADAEF-D527-4260-AC89-CF87D12C7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21565"/>
              </p:ext>
            </p:extLst>
          </p:nvPr>
        </p:nvGraphicFramePr>
        <p:xfrm>
          <a:off x="1341120" y="3200400"/>
          <a:ext cx="9509760" cy="262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2605126214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1712063677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318850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Contribution Tiers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Employee Pays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Change from Last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83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$153.52 </a:t>
                      </a:r>
                      <a:endParaRPr lang="en-US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$13.14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31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 &amp;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$667.22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$40.92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60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 &amp; Child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$428.80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$28.02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85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 &amp; 2+ Children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$594.18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$36.98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968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Employee, Spouse &amp; Child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$942.54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$55.84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2856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Employee, Spouse &amp; 2+ Children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$1,109.80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$64.90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776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58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838200" y="1188720"/>
            <a:ext cx="10515600" cy="4663440"/>
          </a:xfrm>
        </p:spPr>
        <p:txBody>
          <a:bodyPr/>
          <a:lstStyle/>
          <a:p>
            <a:r>
              <a:rPr lang="en-US" dirty="0"/>
              <a:t>Monthly Cost of the </a:t>
            </a:r>
            <a:r>
              <a:rPr lang="en-US" b="1" dirty="0"/>
              <a:t>Aetna HDHP </a:t>
            </a:r>
            <a:r>
              <a:rPr lang="en-US" dirty="0"/>
              <a:t>Medical/Rx/Vision Plan</a:t>
            </a:r>
          </a:p>
          <a:p>
            <a:pPr lvl="1"/>
            <a:r>
              <a:rPr lang="en-US" dirty="0"/>
              <a:t>Whitworth will contribute to the Health Savings Accounts (HSA)  $700 for individuals and $1,400 for family tiers, half of the funds deposited in June and the other half in December.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80828FE8-C939-4A5A-B750-AA915D753A1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286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>
            <a:normAutofit/>
          </a:bodyPr>
          <a:lstStyle/>
          <a:p>
            <a:r>
              <a:rPr lang="en-US" dirty="0"/>
              <a:t>Cost of Plan—Aetna HDHP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FA7727-4383-7CFA-486A-A12A23008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1804"/>
              </p:ext>
            </p:extLst>
          </p:nvPr>
        </p:nvGraphicFramePr>
        <p:xfrm>
          <a:off x="1341120" y="3200400"/>
          <a:ext cx="9509760" cy="262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2605126214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1712063677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318850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Contribution Tiers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Employee Pays per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Change from Last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83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$30.00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31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 &amp;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$437.26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$26.06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60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 &amp; Child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$248.24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$16.34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985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 &amp; 2+ Children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$379.34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$23.08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968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Employee, Spouse &amp; Child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$655.52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$37.30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2856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Employee, Spouse &amp; 2+ Children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$788.10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$44.10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776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62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15097"/>
            <a:ext cx="10515600" cy="4663440"/>
          </a:xfrm>
        </p:spPr>
        <p:txBody>
          <a:bodyPr/>
          <a:lstStyle/>
          <a:p>
            <a:r>
              <a:rPr lang="en-US" dirty="0"/>
              <a:t>Whitworth will contribute $1,000 individual/$2,000 family annual contribution to the Health Reimbursement Account (HRA)</a:t>
            </a:r>
          </a:p>
          <a:p>
            <a:r>
              <a:rPr lang="en-US" dirty="0"/>
              <a:t>Designed to provide top-dollar healthcare and Rx coverage </a:t>
            </a:r>
          </a:p>
          <a:p>
            <a:r>
              <a:rPr lang="en-US" dirty="0"/>
              <a:t>Lower deductible and out-of-pocket max than the Aetna HDHP Plan</a:t>
            </a:r>
          </a:p>
          <a:p>
            <a:r>
              <a:rPr lang="en-US" dirty="0"/>
              <a:t>Ability to self-refer for some services (i.e. specialists)</a:t>
            </a:r>
          </a:p>
          <a:p>
            <a:r>
              <a:rPr lang="en-US" dirty="0"/>
              <a:t>Large network of providers across the nation</a:t>
            </a:r>
          </a:p>
          <a:p>
            <a:r>
              <a:rPr lang="en-US" dirty="0"/>
              <a:t>Pharmacy services available at many locations</a:t>
            </a:r>
          </a:p>
          <a:p>
            <a:r>
              <a:rPr lang="en-US" dirty="0"/>
              <a:t>Preventive Care and Routine Vision Exams covered at 100%</a:t>
            </a:r>
            <a:r>
              <a:rPr lang="en-US" dirty="0">
                <a:solidFill>
                  <a:schemeClr val="accent1"/>
                </a:solidFill>
              </a:rPr>
              <a:t>*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*</a:t>
            </a:r>
            <a:r>
              <a:rPr lang="en-US" i="1" dirty="0">
                <a:solidFill>
                  <a:schemeClr val="accent1"/>
                </a:solidFill>
              </a:rPr>
              <a:t>If health issue found billed at normal rates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80828FE8-C939-4A5A-B750-AA915D753A1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>
            <a:normAutofit/>
          </a:bodyPr>
          <a:lstStyle/>
          <a:p>
            <a:r>
              <a:rPr lang="en-US" dirty="0"/>
              <a:t>Medical Plans—Aetna PPO</a:t>
            </a:r>
          </a:p>
        </p:txBody>
      </p:sp>
    </p:spTree>
    <p:extLst>
      <p:ext uri="{BB962C8B-B14F-4D97-AF65-F5344CB8AC3E}">
        <p14:creationId xmlns:p14="http://schemas.microsoft.com/office/powerpoint/2010/main" val="35795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15097"/>
            <a:ext cx="10515600" cy="46634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Whitworth will contribute to the Health Savings account $700 for individuals and $1,400 for family tiers, half of the funds deposited in June and the other half in December.</a:t>
            </a:r>
          </a:p>
          <a:p>
            <a:pPr lvl="1"/>
            <a:r>
              <a:rPr lang="en-US" dirty="0"/>
              <a:t>Once deposited, the money is the employees’ to use for qualified medical expenses. There is no vesting period.</a:t>
            </a:r>
          </a:p>
          <a:p>
            <a:r>
              <a:rPr lang="en-US" dirty="0"/>
              <a:t>Lower monthly premiums than the Aetna PPO Plan</a:t>
            </a:r>
          </a:p>
          <a:p>
            <a:r>
              <a:rPr lang="en-US" dirty="0"/>
              <a:t>Ability to self-refer for some services (i.e. specialists)</a:t>
            </a:r>
          </a:p>
          <a:p>
            <a:r>
              <a:rPr lang="en-US" dirty="0"/>
              <a:t>Large network of providers across the nation</a:t>
            </a:r>
          </a:p>
          <a:p>
            <a:r>
              <a:rPr lang="en-US" dirty="0"/>
              <a:t>Pharmacy services available at many locations</a:t>
            </a:r>
          </a:p>
          <a:p>
            <a:r>
              <a:rPr lang="en-US" dirty="0"/>
              <a:t>Preventive Care and Routine Vision Exams covered at 100%</a:t>
            </a:r>
            <a:r>
              <a:rPr lang="en-US" dirty="0">
                <a:solidFill>
                  <a:schemeClr val="accent1"/>
                </a:solidFill>
              </a:rPr>
              <a:t>*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*</a:t>
            </a:r>
            <a:r>
              <a:rPr lang="en-US" i="1" dirty="0">
                <a:solidFill>
                  <a:schemeClr val="accent1"/>
                </a:solidFill>
              </a:rPr>
              <a:t>If health issue found billed at normal rates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80828FE8-C939-4A5A-B750-AA915D753A1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</p:spPr>
        <p:txBody>
          <a:bodyPr>
            <a:normAutofit/>
          </a:bodyPr>
          <a:lstStyle/>
          <a:p>
            <a:r>
              <a:rPr lang="en-US" dirty="0"/>
              <a:t>Medical Plans—Aetna HDHP</a:t>
            </a:r>
          </a:p>
        </p:txBody>
      </p:sp>
    </p:spTree>
    <p:extLst>
      <p:ext uri="{BB962C8B-B14F-4D97-AF65-F5344CB8AC3E}">
        <p14:creationId xmlns:p14="http://schemas.microsoft.com/office/powerpoint/2010/main" val="52691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6601" y="6356350"/>
            <a:ext cx="3651199" cy="365125"/>
          </a:xfrm>
        </p:spPr>
        <p:txBody>
          <a:bodyPr/>
          <a:lstStyle/>
          <a:p>
            <a:fld id="{9586B70D-4FF7-4AB7-B166-FFDA6C8A216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Comparison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1F758B1-45B7-47C8-A57A-68DE91875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14797"/>
              </p:ext>
            </p:extLst>
          </p:nvPr>
        </p:nvGraphicFramePr>
        <p:xfrm>
          <a:off x="186847" y="1033780"/>
          <a:ext cx="10119673" cy="4973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11629">
                  <a:extLst>
                    <a:ext uri="{9D8B030D-6E8A-4147-A177-3AD203B41FA5}">
                      <a16:colId xmlns:a16="http://schemas.microsoft.com/office/drawing/2014/main" val="2605126214"/>
                    </a:ext>
                  </a:extLst>
                </a:gridCol>
                <a:gridCol w="3201334">
                  <a:extLst>
                    <a:ext uri="{9D8B030D-6E8A-4147-A177-3AD203B41FA5}">
                      <a16:colId xmlns:a16="http://schemas.microsoft.com/office/drawing/2014/main" val="2318850502"/>
                    </a:ext>
                  </a:extLst>
                </a:gridCol>
                <a:gridCol w="3006710">
                  <a:extLst>
                    <a:ext uri="{9D8B030D-6E8A-4147-A177-3AD203B41FA5}">
                      <a16:colId xmlns:a16="http://schemas.microsoft.com/office/drawing/2014/main" val="2836210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In-Network Coverage</a:t>
                      </a: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Aetna PPO (In-Network)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Aetna HDHP (In-Network)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83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Deductible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31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 Deductible 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(employee + dependents must meet family deductible)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$4,000 (family members have an individual deductible until family amount met)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$5,000 (no family member individual deductible; one or more </a:t>
                      </a:r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 must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reach deductible)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608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Coinsurance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(In-Network;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after deductible)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pays 80%, Member pays 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pays 80%, </a:t>
                      </a:r>
                      <a:r>
                        <a:rPr lang="fr-FR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pays 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985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Out-of-Pocket Maximum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(includes deductible)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$4,000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689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 Out-of-Pocket Maximum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856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Preventive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Covered in full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Covered in full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76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Office Visits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(In-Network)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 pays 20% after $25 office visit copay; after deductible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 pays 20% after deductible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626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Emergency Room Copay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$100 (waived if admitted)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$200 (waived if admitted)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00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Retail Prescription Drug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$10—Generic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$35—Preferred Brand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$70—Non-Preferred Brand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 deductible is met: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$10—Generic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$35—Preferred Brand</a:t>
                      </a:r>
                      <a:b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$70—Non-Preferred Brand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47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Mail Order Prescription Drug Copay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 applicable retail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 applicable retail copay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433995"/>
                  </a:ext>
                </a:extLst>
              </a:tr>
            </a:tbl>
          </a:graphicData>
        </a:graphic>
      </p:graphicFrame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403B7967-0412-457C-8ACB-E240D911BC50}"/>
              </a:ext>
            </a:extLst>
          </p:cNvPr>
          <p:cNvSpPr/>
          <p:nvPr/>
        </p:nvSpPr>
        <p:spPr>
          <a:xfrm>
            <a:off x="10087582" y="3949430"/>
            <a:ext cx="1953061" cy="2140855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Deductible must be met first on pharmacy for copay  to apply</a:t>
            </a: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86E1AA-61E7-1E67-7CF3-3710F97278C4}"/>
              </a:ext>
            </a:extLst>
          </p:cNvPr>
          <p:cNvSpPr/>
          <p:nvPr/>
        </p:nvSpPr>
        <p:spPr>
          <a:xfrm>
            <a:off x="7525742" y="4789827"/>
            <a:ext cx="2780778" cy="839244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2981"/>
      </p:ext>
    </p:extLst>
  </p:cSld>
  <p:clrMapOvr>
    <a:masterClrMapping/>
  </p:clrMapOvr>
</p:sld>
</file>

<file path=ppt/theme/theme1.xml><?xml version="1.0" encoding="utf-8"?>
<a:theme xmlns:a="http://schemas.openxmlformats.org/drawingml/2006/main" name="Bottom Bar">
  <a:themeElements>
    <a:clrScheme name="Whitworth University">
      <a:dk1>
        <a:sysClr val="windowText" lastClr="000000"/>
      </a:dk1>
      <a:lt1>
        <a:sysClr val="window" lastClr="FFFFFF"/>
      </a:lt1>
      <a:dk2>
        <a:srgbClr val="3F3F3F"/>
      </a:dk2>
      <a:lt2>
        <a:srgbClr val="7F7F7F"/>
      </a:lt2>
      <a:accent1>
        <a:srgbClr val="C22033"/>
      </a:accent1>
      <a:accent2>
        <a:srgbClr val="67BAAF"/>
      </a:accent2>
      <a:accent3>
        <a:srgbClr val="007C8A"/>
      </a:accent3>
      <a:accent4>
        <a:srgbClr val="C8B784"/>
      </a:accent4>
      <a:accent5>
        <a:srgbClr val="3F3F3F"/>
      </a:accent5>
      <a:accent6>
        <a:srgbClr val="7F7F7F"/>
      </a:accent6>
      <a:hlink>
        <a:srgbClr val="C22033"/>
      </a:hlink>
      <a:folHlink>
        <a:srgbClr val="007C8A"/>
      </a:folHlink>
    </a:clrScheme>
    <a:fontScheme name="Whitworth University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Photo">
  <a:themeElements>
    <a:clrScheme name="Whitworth University">
      <a:dk1>
        <a:sysClr val="windowText" lastClr="000000"/>
      </a:dk1>
      <a:lt1>
        <a:sysClr val="window" lastClr="FFFFFF"/>
      </a:lt1>
      <a:dk2>
        <a:srgbClr val="3F3F3F"/>
      </a:dk2>
      <a:lt2>
        <a:srgbClr val="7F7F7F"/>
      </a:lt2>
      <a:accent1>
        <a:srgbClr val="C22033"/>
      </a:accent1>
      <a:accent2>
        <a:srgbClr val="67BAAF"/>
      </a:accent2>
      <a:accent3>
        <a:srgbClr val="007C8A"/>
      </a:accent3>
      <a:accent4>
        <a:srgbClr val="C8B784"/>
      </a:accent4>
      <a:accent5>
        <a:srgbClr val="3F3F3F"/>
      </a:accent5>
      <a:accent6>
        <a:srgbClr val="7F7F7F"/>
      </a:accent6>
      <a:hlink>
        <a:srgbClr val="C22033"/>
      </a:hlink>
      <a:folHlink>
        <a:srgbClr val="007C8A"/>
      </a:folHlink>
    </a:clrScheme>
    <a:fontScheme name="Whitworth University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r Slide No Photo">
  <a:themeElements>
    <a:clrScheme name="Whitworth University">
      <a:dk1>
        <a:sysClr val="windowText" lastClr="000000"/>
      </a:dk1>
      <a:lt1>
        <a:sysClr val="window" lastClr="FFFFFF"/>
      </a:lt1>
      <a:dk2>
        <a:srgbClr val="3F3F3F"/>
      </a:dk2>
      <a:lt2>
        <a:srgbClr val="7F7F7F"/>
      </a:lt2>
      <a:accent1>
        <a:srgbClr val="C22033"/>
      </a:accent1>
      <a:accent2>
        <a:srgbClr val="67BAAF"/>
      </a:accent2>
      <a:accent3>
        <a:srgbClr val="007C8A"/>
      </a:accent3>
      <a:accent4>
        <a:srgbClr val="C8B784"/>
      </a:accent4>
      <a:accent5>
        <a:srgbClr val="3F3F3F"/>
      </a:accent5>
      <a:accent6>
        <a:srgbClr val="7F7F7F"/>
      </a:accent6>
      <a:hlink>
        <a:srgbClr val="C22033"/>
      </a:hlink>
      <a:folHlink>
        <a:srgbClr val="007C8A"/>
      </a:folHlink>
    </a:clrScheme>
    <a:fontScheme name="Whitworth University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2276</Words>
  <Application>Microsoft Macintosh PowerPoint</Application>
  <PresentationFormat>Widescreen</PresentationFormat>
  <Paragraphs>384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Garamond</vt:lpstr>
      <vt:lpstr>Helvetica Now Text</vt:lpstr>
      <vt:lpstr>Wingdings</vt:lpstr>
      <vt:lpstr>Bottom Bar</vt:lpstr>
      <vt:lpstr>Title Slide Photo</vt:lpstr>
      <vt:lpstr>Divider Slide No Photo</vt:lpstr>
      <vt:lpstr>Open Enrollment</vt:lpstr>
      <vt:lpstr>2025 Benefits Overview</vt:lpstr>
      <vt:lpstr>Benefit Terms</vt:lpstr>
      <vt:lpstr>2025 Medical Benefits</vt:lpstr>
      <vt:lpstr>Cost of Plan—Aetna PPO</vt:lpstr>
      <vt:lpstr>Cost of Plan—Aetna HDHP</vt:lpstr>
      <vt:lpstr>Medical Plans—Aetna PPO</vt:lpstr>
      <vt:lpstr>Medical Plans—Aetna HDHP</vt:lpstr>
      <vt:lpstr>Plan Comparison</vt:lpstr>
      <vt:lpstr>Health Reimbursement Account (HRA)</vt:lpstr>
      <vt:lpstr>What’s a Health Reimbursement Account? </vt:lpstr>
      <vt:lpstr>HRA—Contributions</vt:lpstr>
      <vt:lpstr>Health Savings Account (HSA)</vt:lpstr>
      <vt:lpstr>What’s a Health Savings Account? </vt:lpstr>
      <vt:lpstr>HSA—Contributions</vt:lpstr>
      <vt:lpstr>2025 Flexible Spending Account</vt:lpstr>
      <vt:lpstr>Flexible Spending Account | Health Care</vt:lpstr>
      <vt:lpstr>Flexible Spending Account | Dependent Care</vt:lpstr>
      <vt:lpstr>2025 Dental Benefits</vt:lpstr>
      <vt:lpstr>Dental Plans—Delta Dental</vt:lpstr>
      <vt:lpstr>Dental Basic Plan Summary</vt:lpstr>
      <vt:lpstr>Dental Buy-Up Plan Summary</vt:lpstr>
      <vt:lpstr>Dental Cost of Plan</vt:lpstr>
      <vt:lpstr>2025 Life/AD&amp;D/Disability</vt:lpstr>
      <vt:lpstr>Life/AD&amp;D and Disability—Prudential </vt:lpstr>
      <vt:lpstr>Voluntary Life/AD&amp;D Insurance—Prudential</vt:lpstr>
      <vt:lpstr>More Benefits</vt:lpstr>
      <vt:lpstr>Employee Assistance Program (EAP)</vt:lpstr>
      <vt:lpstr>Enrollment Instructions</vt:lpstr>
      <vt:lpstr>Next Steps</vt:lpstr>
    </vt:vector>
  </TitlesOfParts>
  <Company>Whitworth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A Petersen;Ariane Mondragón Oglesbee</dc:creator>
  <cp:lastModifiedBy>Genevieve Gromlich</cp:lastModifiedBy>
  <cp:revision>157</cp:revision>
  <dcterms:created xsi:type="dcterms:W3CDTF">2017-03-24T17:46:32Z</dcterms:created>
  <dcterms:modified xsi:type="dcterms:W3CDTF">2025-04-22T22:48:58Z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98720b00-b47f-431b-8ab0-c7cef11d3ce8</vt:lpwstr>
  </property>
  <property fmtid="{D5CDD505-2E9C-101B-9397-08002B2CF9AE}" pid="3" name="AonClassification">
    <vt:lpwstr>ADC_class_200</vt:lpwstr>
  </property>
  <property fmtid="{D5CDD505-2E9C-101B-9397-08002B2CF9AE}" pid="4" name="MSIP_Label_9043f10a-881e-4653-a55e-02ca2cc829dc_Enabled">
    <vt:lpwstr>true</vt:lpwstr>
  </property>
  <property fmtid="{D5CDD505-2E9C-101B-9397-08002B2CF9AE}" pid="5" name="MSIP_Label_9043f10a-881e-4653-a55e-02ca2cc829dc_SetDate">
    <vt:lpwstr>2024-04-08T20:42:34Z</vt:lpwstr>
  </property>
  <property fmtid="{D5CDD505-2E9C-101B-9397-08002B2CF9AE}" pid="6" name="MSIP_Label_9043f10a-881e-4653-a55e-02ca2cc829dc_Method">
    <vt:lpwstr>Standard</vt:lpwstr>
  </property>
  <property fmtid="{D5CDD505-2E9C-101B-9397-08002B2CF9AE}" pid="7" name="MSIP_Label_9043f10a-881e-4653-a55e-02ca2cc829dc_Name">
    <vt:lpwstr>ADC_class_200</vt:lpwstr>
  </property>
  <property fmtid="{D5CDD505-2E9C-101B-9397-08002B2CF9AE}" pid="8" name="MSIP_Label_9043f10a-881e-4653-a55e-02ca2cc829dc_SiteId">
    <vt:lpwstr>94cfddbc-0627-494a-ad7a-29aea3aea832</vt:lpwstr>
  </property>
  <property fmtid="{D5CDD505-2E9C-101B-9397-08002B2CF9AE}" pid="9" name="MSIP_Label_9043f10a-881e-4653-a55e-02ca2cc829dc_ActionId">
    <vt:lpwstr>77d9ee15-fd4b-4ea7-9b28-898a9e4c55e4</vt:lpwstr>
  </property>
  <property fmtid="{D5CDD505-2E9C-101B-9397-08002B2CF9AE}" pid="10" name="MSIP_Label_9043f10a-881e-4653-a55e-02ca2cc829dc_ContentBits">
    <vt:lpwstr>0</vt:lpwstr>
  </property>
</Properties>
</file>