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2" r:id="rId3"/>
    <p:sldId id="274" r:id="rId4"/>
    <p:sldId id="275" r:id="rId5"/>
    <p:sldId id="276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8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E3E"/>
    <a:srgbClr val="56B6B2"/>
    <a:srgbClr val="F1D136"/>
    <a:srgbClr val="EC7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1848" autoAdjust="0"/>
  </p:normalViewPr>
  <p:slideViewPr>
    <p:cSldViewPr snapToGrid="0">
      <p:cViewPr varScale="1">
        <p:scale>
          <a:sx n="102" d="100"/>
          <a:sy n="102" d="100"/>
        </p:scale>
        <p:origin x="9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0FBB19-0126-4A26-B232-303B9D304E27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072A45-B6AA-4BAC-8749-04CBEB397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72A45-B6AA-4BAC-8749-04CBEB3971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7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8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5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9A3A-8540-45AB-80CF-3967564A1FBC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CFEE-36C4-4A0C-BC89-DCE02F99B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3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B1315-0931-496C-A6BB-0460B8140B46}"/>
              </a:ext>
            </a:extLst>
          </p:cNvPr>
          <p:cNvSpPr txBox="1"/>
          <p:nvPr/>
        </p:nvSpPr>
        <p:spPr>
          <a:xfrm>
            <a:off x="2386584" y="832104"/>
            <a:ext cx="4617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SELF-SWOT:</a:t>
            </a:r>
          </a:p>
          <a:p>
            <a:r>
              <a:rPr lang="en-US" sz="4800" dirty="0"/>
              <a:t>Thinking Strategically About Ourselves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0FD5B-A6E6-4F7E-8F56-E7DD05140F6E}"/>
              </a:ext>
            </a:extLst>
          </p:cNvPr>
          <p:cNvSpPr txBox="1"/>
          <p:nvPr/>
        </p:nvSpPr>
        <p:spPr>
          <a:xfrm>
            <a:off x="2386584" y="5026152"/>
            <a:ext cx="4617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Dawn Keig</a:t>
            </a:r>
          </a:p>
          <a:p>
            <a:r>
              <a:rPr lang="en-US" sz="1400" dirty="0"/>
              <a:t>Professor of Strategic Management</a:t>
            </a:r>
          </a:p>
          <a:p>
            <a:r>
              <a:rPr lang="en-US" sz="1400" dirty="0"/>
              <a:t>Whitworth University</a:t>
            </a:r>
          </a:p>
        </p:txBody>
      </p:sp>
    </p:spTree>
    <p:extLst>
      <p:ext uri="{BB962C8B-B14F-4D97-AF65-F5344CB8AC3E}">
        <p14:creationId xmlns:p14="http://schemas.microsoft.com/office/powerpoint/2010/main" val="342462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F4D8B-774C-DDDF-C4D7-707A427C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48846-0B0D-DF3D-4F79-4611F0F23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774645"/>
            <a:ext cx="5129784" cy="33087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354DF-6CE7-3F44-85F8-10110ADAF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3057091"/>
            <a:ext cx="5129784" cy="7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2E4EF975-4B08-FD2F-6103-777AE488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1545604"/>
            <a:ext cx="10843065" cy="140959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2B941-606E-E1C8-917D-9EE8F55DC916}"/>
              </a:ext>
            </a:extLst>
          </p:cNvPr>
          <p:cNvSpPr txBox="1"/>
          <p:nvPr/>
        </p:nvSpPr>
        <p:spPr>
          <a:xfrm>
            <a:off x="5925304" y="4018143"/>
            <a:ext cx="5549111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>
                <a:solidFill>
                  <a:schemeClr val="bg1"/>
                </a:solidFill>
              </a:rPr>
              <a:t>Identify the “formula”, e.g. which specific S-Ws and O-Ts support each specific idea for action.</a:t>
            </a:r>
          </a:p>
        </p:txBody>
      </p:sp>
    </p:spTree>
    <p:extLst>
      <p:ext uri="{BB962C8B-B14F-4D97-AF65-F5344CB8AC3E}">
        <p14:creationId xmlns:p14="http://schemas.microsoft.com/office/powerpoint/2010/main" val="115515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fferent coloured question marks">
            <a:extLst>
              <a:ext uri="{FF2B5EF4-FFF2-40B4-BE49-F238E27FC236}">
                <a16:creationId xmlns:a16="http://schemas.microsoft.com/office/drawing/2014/main" id="{F30083A7-6DCF-E714-CA37-AF1E916AF3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99" r="21385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914807-BDE6-0241-4B20-5E1E17968567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Final thoughts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Comments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Questions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Takeaways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207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C5E26-FB2C-4F35-AADB-3D0261B65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1" y="0"/>
            <a:ext cx="11798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FEF9-B74D-4924-A9BE-2A936A22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Common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SWOT Mistake #1: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7097-75D6-4E75-A5CB-FF42B2EE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301" y="1316609"/>
            <a:ext cx="5927498" cy="4873625"/>
          </a:xfrm>
        </p:spPr>
        <p:txBody>
          <a:bodyPr>
            <a:normAutofit/>
          </a:bodyPr>
          <a:lstStyle/>
          <a:p>
            <a:r>
              <a:rPr lang="en-US" dirty="0"/>
              <a:t>A SWOT is not intended to be four separate lists organized randomly</a:t>
            </a:r>
          </a:p>
          <a:p>
            <a:r>
              <a:rPr lang="en-US" dirty="0"/>
              <a:t>We may brainstorm them letter by letter…</a:t>
            </a:r>
          </a:p>
          <a:p>
            <a:r>
              <a:rPr lang="en-US" dirty="0"/>
              <a:t>…but there is underlying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structure</a:t>
            </a:r>
            <a:r>
              <a:rPr lang="en-US" dirty="0"/>
              <a:t> that is critical to recognize for strategic thinking</a:t>
            </a:r>
          </a:p>
          <a:p>
            <a:r>
              <a:rPr lang="en-US" dirty="0"/>
              <a:t>Structure/format actually MATTERS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F95EF-1B9D-492F-9E62-29009634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729" y="5075128"/>
            <a:ext cx="2133898" cy="160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06602-BA64-47B6-8F0B-6101E2D88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56" y="3514259"/>
            <a:ext cx="2229161" cy="1648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BECA6B-9B07-42D4-B425-76B7F997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6" y="2286365"/>
            <a:ext cx="2143424" cy="1676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28C4D8-A984-40D5-9FF5-DD97B12609D2}"/>
              </a:ext>
            </a:extLst>
          </p:cNvPr>
          <p:cNvSpPr txBox="1"/>
          <p:nvPr/>
        </p:nvSpPr>
        <p:spPr>
          <a:xfrm>
            <a:off x="836612" y="1645241"/>
            <a:ext cx="33284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>
                <a:solidFill>
                  <a:srgbClr val="FF0000"/>
                </a:solidFill>
                <a:latin typeface="Arial Nova" panose="020B0504020202020204" pitchFamily="34" charset="0"/>
              </a:rPr>
              <a:t>X</a:t>
            </a:r>
            <a:endParaRPr lang="en-US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8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10F1B9-E317-4EEA-929C-EAEAA0C6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87" y="461548"/>
            <a:ext cx="7706801" cy="59349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CDE190-8429-478C-8431-1C34C81ACCD5}"/>
              </a:ext>
            </a:extLst>
          </p:cNvPr>
          <p:cNvSpPr/>
          <p:nvPr/>
        </p:nvSpPr>
        <p:spPr>
          <a:xfrm>
            <a:off x="3730752" y="2734056"/>
            <a:ext cx="4736592" cy="3511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015201-2F26-491A-A64E-D1E5A070208D}"/>
              </a:ext>
            </a:extLst>
          </p:cNvPr>
          <p:cNvSpPr/>
          <p:nvPr/>
        </p:nvSpPr>
        <p:spPr>
          <a:xfrm>
            <a:off x="1399032" y="2734056"/>
            <a:ext cx="2331720" cy="1755648"/>
          </a:xfrm>
          <a:prstGeom prst="rect">
            <a:avLst/>
          </a:prstGeom>
          <a:solidFill>
            <a:srgbClr val="F1D1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Opportunities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+ (positive)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26A80-55DD-4364-9EE6-300A2E374867}"/>
              </a:ext>
            </a:extLst>
          </p:cNvPr>
          <p:cNvSpPr/>
          <p:nvPr/>
        </p:nvSpPr>
        <p:spPr>
          <a:xfrm>
            <a:off x="1399032" y="4553712"/>
            <a:ext cx="2331720" cy="1691640"/>
          </a:xfrm>
          <a:prstGeom prst="rect">
            <a:avLst/>
          </a:prstGeom>
          <a:solidFill>
            <a:srgbClr val="EC77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Threats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- (negative)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AC5D6F-001D-4A9E-8430-1BF562EB89EB}"/>
              </a:ext>
            </a:extLst>
          </p:cNvPr>
          <p:cNvSpPr/>
          <p:nvPr/>
        </p:nvSpPr>
        <p:spPr>
          <a:xfrm>
            <a:off x="3764280" y="1024128"/>
            <a:ext cx="2298192" cy="1755648"/>
          </a:xfrm>
          <a:prstGeom prst="rect">
            <a:avLst/>
          </a:prstGeom>
          <a:solidFill>
            <a:srgbClr val="8EBE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Strengths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+ (positive)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DB7F9-43E5-4EC3-8B89-563CD1C2656F}"/>
              </a:ext>
            </a:extLst>
          </p:cNvPr>
          <p:cNvSpPr/>
          <p:nvPr/>
        </p:nvSpPr>
        <p:spPr>
          <a:xfrm>
            <a:off x="6132576" y="1024128"/>
            <a:ext cx="2298192" cy="1755648"/>
          </a:xfrm>
          <a:prstGeom prst="rect">
            <a:avLst/>
          </a:prstGeom>
          <a:solidFill>
            <a:srgbClr val="56B6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Weaknesses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- (negative)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F4A637C-9D5A-4D0D-98B1-596F84E7270B}"/>
              </a:ext>
            </a:extLst>
          </p:cNvPr>
          <p:cNvSpPr/>
          <p:nvPr/>
        </p:nvSpPr>
        <p:spPr>
          <a:xfrm>
            <a:off x="3858768" y="3118104"/>
            <a:ext cx="381729" cy="2816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E052F-CE0D-4A88-85C8-E0C2BBBFA030}"/>
              </a:ext>
            </a:extLst>
          </p:cNvPr>
          <p:cNvSpPr txBox="1"/>
          <p:nvPr/>
        </p:nvSpPr>
        <p:spPr>
          <a:xfrm>
            <a:off x="4361688" y="3566160"/>
            <a:ext cx="4069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External Perspective:</a:t>
            </a:r>
          </a:p>
          <a:p>
            <a:endParaRPr lang="en-US" dirty="0"/>
          </a:p>
          <a:p>
            <a:r>
              <a:rPr lang="en-US" dirty="0"/>
              <a:t>What CHANGES are heading our way from our external environment?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competitors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demographics, lifestyle/tastes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technological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economic &amp; regulatory/legislative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56A39AD-13CD-442A-8626-4E151CF29A1F}"/>
              </a:ext>
            </a:extLst>
          </p:cNvPr>
          <p:cNvSpPr/>
          <p:nvPr/>
        </p:nvSpPr>
        <p:spPr>
          <a:xfrm>
            <a:off x="8525985" y="301752"/>
            <a:ext cx="381729" cy="2816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8A5F2-937C-4B77-87B4-91FC116D1A29}"/>
              </a:ext>
            </a:extLst>
          </p:cNvPr>
          <p:cNvSpPr txBox="1"/>
          <p:nvPr/>
        </p:nvSpPr>
        <p:spPr>
          <a:xfrm>
            <a:off x="8907713" y="832765"/>
            <a:ext cx="2563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Internal Perspective:</a:t>
            </a:r>
          </a:p>
          <a:p>
            <a:endParaRPr lang="en-US" dirty="0"/>
          </a:p>
          <a:p>
            <a:r>
              <a:rPr lang="en-US" dirty="0"/>
              <a:t>What do we have to work with?</a:t>
            </a:r>
          </a:p>
          <a:p>
            <a:r>
              <a:rPr lang="en-US" dirty="0"/>
              <a:t>What do we have to work on?</a:t>
            </a:r>
          </a:p>
        </p:txBody>
      </p:sp>
    </p:spTree>
    <p:extLst>
      <p:ext uri="{BB962C8B-B14F-4D97-AF65-F5344CB8AC3E}">
        <p14:creationId xmlns:p14="http://schemas.microsoft.com/office/powerpoint/2010/main" val="199556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10F1B9-E317-4EEA-929C-EAEAA0C6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461548"/>
            <a:ext cx="7706801" cy="59349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CDE190-8429-478C-8431-1C34C81ACCD5}"/>
              </a:ext>
            </a:extLst>
          </p:cNvPr>
          <p:cNvSpPr/>
          <p:nvPr/>
        </p:nvSpPr>
        <p:spPr>
          <a:xfrm>
            <a:off x="5084064" y="2734056"/>
            <a:ext cx="4736592" cy="3511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FEF9-B74D-4924-A9BE-2A936A22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Common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SWOT Mistake #2: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7097-75D6-4E75-A5CB-FF42B2EE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301" y="1316609"/>
            <a:ext cx="5927498" cy="4873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“Opportunities” in a SWOT analysis are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a place for listing potential actions, new directions or ideas</a:t>
            </a:r>
          </a:p>
          <a:p>
            <a:r>
              <a:rPr lang="en-US" dirty="0"/>
              <a:t>The word “opportunity” often leads to this kind of list. </a:t>
            </a:r>
          </a:p>
          <a:p>
            <a:r>
              <a:rPr lang="en-US" dirty="0"/>
              <a:t>“Opportunities” in a SWOT (going back to our structure) are potentially </a:t>
            </a:r>
            <a:r>
              <a:rPr lang="en-US" b="1" dirty="0">
                <a:solidFill>
                  <a:srgbClr val="00B050"/>
                </a:solidFill>
              </a:rPr>
              <a:t>POSITIVE EXTERNAL </a:t>
            </a:r>
            <a:r>
              <a:rPr lang="en-US" dirty="0"/>
              <a:t>trends, patterns, changes</a:t>
            </a:r>
          </a:p>
          <a:p>
            <a:r>
              <a:rPr lang="en-US" dirty="0"/>
              <a:t>Not things they could 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350FD-F023-4FFE-957C-482D8DD3D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5" t="18526" r="24571"/>
          <a:stretch/>
        </p:blipFill>
        <p:spPr>
          <a:xfrm>
            <a:off x="2240280" y="2130552"/>
            <a:ext cx="2267712" cy="3840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28C4D8-A984-40D5-9FF5-DD97B12609D2}"/>
              </a:ext>
            </a:extLst>
          </p:cNvPr>
          <p:cNvSpPr txBox="1"/>
          <p:nvPr/>
        </p:nvSpPr>
        <p:spPr>
          <a:xfrm>
            <a:off x="-70494" y="1709654"/>
            <a:ext cx="33284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>
                <a:solidFill>
                  <a:srgbClr val="FF0000"/>
                </a:solidFill>
                <a:latin typeface="Arial Nova" panose="020B0504020202020204" pitchFamily="34" charset="0"/>
              </a:rPr>
              <a:t>X</a:t>
            </a:r>
            <a:endParaRPr lang="en-US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5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3C7E1-6774-CA93-8CA8-3C662579A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inder with a clip&#10;&#10;Description automatically generated">
            <a:extLst>
              <a:ext uri="{FF2B5EF4-FFF2-40B4-BE49-F238E27FC236}">
                <a16:creationId xmlns:a16="http://schemas.microsoft.com/office/drawing/2014/main" id="{1B41755B-3101-8D95-B44A-0B810F296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94" y="2057400"/>
            <a:ext cx="4762500" cy="476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7DF9B-BD40-2299-F4E8-DCBF122A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Common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SWOT Mistake #3: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CCA12-889C-2CA9-941B-9F05D2C9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301" y="1316609"/>
            <a:ext cx="5927498" cy="51501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SWOTs do not end at Analysis</a:t>
            </a:r>
          </a:p>
          <a:p>
            <a:r>
              <a:rPr lang="en-US" dirty="0"/>
              <a:t>The S-W-O-T lists are not the end, they are the input for idea formulation</a:t>
            </a:r>
          </a:p>
          <a:p>
            <a:r>
              <a:rPr lang="en-US" dirty="0"/>
              <a:t>SWOT structure allows you to combine one or more SWs with one or more OTs to generate ideas for strategic action that are relevant and actionable.</a:t>
            </a:r>
          </a:p>
          <a:p>
            <a:r>
              <a:rPr lang="en-US" dirty="0"/>
              <a:t>Or reverse-engineer emergent ideas to see how well they are anchored in internal/external analysis.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941A7-8876-8FC5-53A6-130C563CA9C3}"/>
              </a:ext>
            </a:extLst>
          </p:cNvPr>
          <p:cNvSpPr txBox="1"/>
          <p:nvPr/>
        </p:nvSpPr>
        <p:spPr>
          <a:xfrm>
            <a:off x="839788" y="1745605"/>
            <a:ext cx="33284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>
                <a:solidFill>
                  <a:srgbClr val="FF0000"/>
                </a:solidFill>
                <a:latin typeface="Arial Nova" panose="020B0504020202020204" pitchFamily="34" charset="0"/>
              </a:rPr>
              <a:t>X</a:t>
            </a:r>
            <a:endParaRPr lang="en-US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9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C371-410F-5BC6-CB5A-826D7F3A0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06D138-3F54-8B5F-04D9-482D5752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461548"/>
            <a:ext cx="7706801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01F60-9F5B-9046-104B-917C1AF7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Discussion Checkpoint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5D54-7193-90A2-D9FE-AA1E1B86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this approach to SWOT similar to or different from SWOTs you have done/seen in the past?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see any benefits or obstacles to approaching SWOTs in this way?</a:t>
            </a:r>
          </a:p>
          <a:p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75151-3E87-6A2A-DCE5-6FEB2CE1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51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170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nderl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3D15"/>
      </a:accent1>
      <a:accent2>
        <a:srgbClr val="F99325"/>
      </a:accent2>
      <a:accent3>
        <a:srgbClr val="6DAF27"/>
      </a:accent3>
      <a:accent4>
        <a:srgbClr val="188ED6"/>
      </a:accent4>
      <a:accent5>
        <a:srgbClr val="4EB9C1"/>
      </a:accent5>
      <a:accent6>
        <a:srgbClr val="73166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333</Words>
  <Application>Microsoft Macintosh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Nova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Common SWOT Mistake #1:</vt:lpstr>
      <vt:lpstr>PowerPoint Presentation</vt:lpstr>
      <vt:lpstr>PowerPoint Presentation</vt:lpstr>
      <vt:lpstr>Common SWOT Mistake #2:</vt:lpstr>
      <vt:lpstr>Common SWOT Mistake #3:</vt:lpstr>
      <vt:lpstr>PowerPoint Presentation</vt:lpstr>
      <vt:lpstr>Discussion Checkpoint</vt:lpstr>
      <vt:lpstr>PowerPoint Presentation</vt:lpstr>
      <vt:lpstr>PowerPoint Presentation</vt:lpstr>
      <vt:lpstr>PowerPoint Presentation</vt:lpstr>
      <vt:lpstr>PowerPoint Presentation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Genevieve Gromlich</cp:lastModifiedBy>
  <cp:revision>40</cp:revision>
  <cp:lastPrinted>2024-10-17T21:15:13Z</cp:lastPrinted>
  <dcterms:created xsi:type="dcterms:W3CDTF">2015-06-19T07:08:12Z</dcterms:created>
  <dcterms:modified xsi:type="dcterms:W3CDTF">2024-10-21T15:21:27Z</dcterms:modified>
  <cp:category>Presentations, Business Presentations, Free PowerPoint Templates</cp:category>
  <cp:contentStatus>Template</cp:contentStatus>
</cp:coreProperties>
</file>