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"/>
  </p:notes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182F"/>
    <a:srgbClr val="F7F8F1"/>
    <a:srgbClr val="007D81"/>
    <a:srgbClr val="6EC1B2"/>
    <a:srgbClr val="DED3B3"/>
    <a:srgbClr val="76D0BB"/>
    <a:srgbClr val="E8E1D1"/>
    <a:srgbClr val="AA0222"/>
    <a:srgbClr val="008178"/>
    <a:srgbClr val="008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266"/>
    <p:restoredTop sz="94863"/>
  </p:normalViewPr>
  <p:slideViewPr>
    <p:cSldViewPr snapToGrid="0" snapToObjects="1">
      <p:cViewPr>
        <p:scale>
          <a:sx n="65" d="100"/>
          <a:sy n="65" d="100"/>
        </p:scale>
        <p:origin x="-24" y="-3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0DF20-7808-B545-8029-0965F2054EB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4425" y="1143000"/>
            <a:ext cx="4629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ED9B2B-5920-C040-B1F4-499A2CA3AF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6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4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72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15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58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01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44" algn="l" defTabSz="9142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4425" y="1143000"/>
            <a:ext cx="46291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8534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ED9B2B-5920-C040-B1F4-499A2CA3AF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3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3591562"/>
            <a:ext cx="27980640" cy="7640320"/>
          </a:xfrm>
        </p:spPr>
        <p:txBody>
          <a:bodyPr anchor="b"/>
          <a:lstStyle>
            <a:lvl1pPr algn="ctr"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11526522"/>
            <a:ext cx="24688800" cy="5298438"/>
          </a:xfrm>
        </p:spPr>
        <p:txBody>
          <a:bodyPr/>
          <a:lstStyle>
            <a:lvl1pPr marL="0" indent="0" algn="ctr">
              <a:buNone/>
              <a:defRPr sz="7680"/>
            </a:lvl1pPr>
            <a:lvl2pPr marL="1463040" indent="0" algn="ctr">
              <a:buNone/>
              <a:defRPr sz="6400"/>
            </a:lvl2pPr>
            <a:lvl3pPr marL="2926080" indent="0" algn="ctr">
              <a:buNone/>
              <a:defRPr sz="5760"/>
            </a:lvl3pPr>
            <a:lvl4pPr marL="4389120" indent="0" algn="ctr">
              <a:buNone/>
              <a:defRPr sz="5120"/>
            </a:lvl4pPr>
            <a:lvl5pPr marL="5852160" indent="0" algn="ctr">
              <a:buNone/>
              <a:defRPr sz="5120"/>
            </a:lvl5pPr>
            <a:lvl6pPr marL="7315200" indent="0" algn="ctr">
              <a:buNone/>
              <a:defRPr sz="5120"/>
            </a:lvl6pPr>
            <a:lvl7pPr marL="8778240" indent="0" algn="ctr">
              <a:buNone/>
              <a:defRPr sz="5120"/>
            </a:lvl7pPr>
            <a:lvl8pPr marL="10241280" indent="0" algn="ctr">
              <a:buNone/>
              <a:defRPr sz="5120"/>
            </a:lvl8pPr>
            <a:lvl9pPr marL="11704320" indent="0" algn="ctr">
              <a:buNone/>
              <a:defRPr sz="51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19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690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5471167"/>
            <a:ext cx="28392120" cy="9128758"/>
          </a:xfrm>
        </p:spPr>
        <p:txBody>
          <a:bodyPr anchor="b"/>
          <a:lstStyle>
            <a:lvl1pPr>
              <a:defRPr sz="19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14686287"/>
            <a:ext cx="28392120" cy="4800598"/>
          </a:xfrm>
        </p:spPr>
        <p:txBody>
          <a:bodyPr/>
          <a:lstStyle>
            <a:lvl1pPr marL="0" indent="0">
              <a:buNone/>
              <a:defRPr sz="7680">
                <a:solidFill>
                  <a:schemeClr val="tx1"/>
                </a:solidFill>
              </a:defRPr>
            </a:lvl1pPr>
            <a:lvl2pPr marL="146304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marL="29260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3pPr>
            <a:lvl4pPr marL="43891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4pPr>
            <a:lvl5pPr marL="585216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5pPr>
            <a:lvl6pPr marL="731520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6pPr>
            <a:lvl7pPr marL="877824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7pPr>
            <a:lvl8pPr marL="1024128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8pPr>
            <a:lvl9pPr marL="11704320" indent="0">
              <a:buNone/>
              <a:defRPr sz="51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087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5842000"/>
            <a:ext cx="13990320" cy="139242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2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168405"/>
            <a:ext cx="28392120" cy="42418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5379722"/>
            <a:ext cx="13926024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8016240"/>
            <a:ext cx="13926024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5379722"/>
            <a:ext cx="13994608" cy="2636518"/>
          </a:xfrm>
        </p:spPr>
        <p:txBody>
          <a:bodyPr anchor="b"/>
          <a:lstStyle>
            <a:lvl1pPr marL="0" indent="0">
              <a:buNone/>
              <a:defRPr sz="7680" b="1"/>
            </a:lvl1pPr>
            <a:lvl2pPr marL="1463040" indent="0">
              <a:buNone/>
              <a:defRPr sz="6400" b="1"/>
            </a:lvl2pPr>
            <a:lvl3pPr marL="2926080" indent="0">
              <a:buNone/>
              <a:defRPr sz="5760" b="1"/>
            </a:lvl3pPr>
            <a:lvl4pPr marL="4389120" indent="0">
              <a:buNone/>
              <a:defRPr sz="5120" b="1"/>
            </a:lvl4pPr>
            <a:lvl5pPr marL="5852160" indent="0">
              <a:buNone/>
              <a:defRPr sz="5120" b="1"/>
            </a:lvl5pPr>
            <a:lvl6pPr marL="7315200" indent="0">
              <a:buNone/>
              <a:defRPr sz="5120" b="1"/>
            </a:lvl6pPr>
            <a:lvl7pPr marL="8778240" indent="0">
              <a:buNone/>
              <a:defRPr sz="5120" b="1"/>
            </a:lvl7pPr>
            <a:lvl8pPr marL="10241280" indent="0">
              <a:buNone/>
              <a:defRPr sz="5120" b="1"/>
            </a:lvl8pPr>
            <a:lvl9pPr marL="11704320" indent="0">
              <a:buNone/>
              <a:defRPr sz="51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8016240"/>
            <a:ext cx="13994608" cy="117906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10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960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54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3159765"/>
            <a:ext cx="16664940" cy="15595600"/>
          </a:xfrm>
        </p:spPr>
        <p:txBody>
          <a:bodyPr/>
          <a:lstStyle>
            <a:lvl1pPr>
              <a:defRPr sz="10240"/>
            </a:lvl1pPr>
            <a:lvl2pPr>
              <a:defRPr sz="8960"/>
            </a:lvl2pPr>
            <a:lvl3pPr>
              <a:defRPr sz="768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01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1463040"/>
            <a:ext cx="10617041" cy="5120640"/>
          </a:xfrm>
        </p:spPr>
        <p:txBody>
          <a:bodyPr anchor="b"/>
          <a:lstStyle>
            <a:lvl1pPr>
              <a:defRPr sz="102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3159765"/>
            <a:ext cx="16664940" cy="15595600"/>
          </a:xfrm>
        </p:spPr>
        <p:txBody>
          <a:bodyPr anchor="t"/>
          <a:lstStyle>
            <a:lvl1pPr marL="0" indent="0">
              <a:buNone/>
              <a:defRPr sz="10240"/>
            </a:lvl1pPr>
            <a:lvl2pPr marL="1463040" indent="0">
              <a:buNone/>
              <a:defRPr sz="8960"/>
            </a:lvl2pPr>
            <a:lvl3pPr marL="2926080" indent="0">
              <a:buNone/>
              <a:defRPr sz="7680"/>
            </a:lvl3pPr>
            <a:lvl4pPr marL="4389120" indent="0">
              <a:buNone/>
              <a:defRPr sz="6400"/>
            </a:lvl4pPr>
            <a:lvl5pPr marL="5852160" indent="0">
              <a:buNone/>
              <a:defRPr sz="6400"/>
            </a:lvl5pPr>
            <a:lvl6pPr marL="7315200" indent="0">
              <a:buNone/>
              <a:defRPr sz="6400"/>
            </a:lvl6pPr>
            <a:lvl7pPr marL="8778240" indent="0">
              <a:buNone/>
              <a:defRPr sz="6400"/>
            </a:lvl7pPr>
            <a:lvl8pPr marL="10241280" indent="0">
              <a:buNone/>
              <a:defRPr sz="6400"/>
            </a:lvl8pPr>
            <a:lvl9pPr marL="11704320" indent="0">
              <a:buNone/>
              <a:defRPr sz="6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6583680"/>
            <a:ext cx="10617041" cy="12197082"/>
          </a:xfrm>
        </p:spPr>
        <p:txBody>
          <a:bodyPr/>
          <a:lstStyle>
            <a:lvl1pPr marL="0" indent="0">
              <a:buNone/>
              <a:defRPr sz="5120"/>
            </a:lvl1pPr>
            <a:lvl2pPr marL="1463040" indent="0">
              <a:buNone/>
              <a:defRPr sz="4480"/>
            </a:lvl2pPr>
            <a:lvl3pPr marL="2926080" indent="0">
              <a:buNone/>
              <a:defRPr sz="3840"/>
            </a:lvl3pPr>
            <a:lvl4pPr marL="4389120" indent="0">
              <a:buNone/>
              <a:defRPr sz="3200"/>
            </a:lvl4pPr>
            <a:lvl5pPr marL="5852160" indent="0">
              <a:buNone/>
              <a:defRPr sz="3200"/>
            </a:lvl5pPr>
            <a:lvl6pPr marL="7315200" indent="0">
              <a:buNone/>
              <a:defRPr sz="3200"/>
            </a:lvl6pPr>
            <a:lvl7pPr marL="8778240" indent="0">
              <a:buNone/>
              <a:defRPr sz="3200"/>
            </a:lvl7pPr>
            <a:lvl8pPr marL="10241280" indent="0">
              <a:buNone/>
              <a:defRPr sz="3200"/>
            </a:lvl8pPr>
            <a:lvl9pPr marL="11704320" indent="0">
              <a:buNone/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78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1168400"/>
            <a:ext cx="7098030" cy="1859788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1168400"/>
            <a:ext cx="20882610" cy="185978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7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1168405"/>
            <a:ext cx="28392120" cy="4241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5842000"/>
            <a:ext cx="28392120" cy="13924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D25CF-DD33-1F4B-A0BB-58C737D47116}" type="datetimeFigureOut">
              <a:rPr lang="en-US" smtClean="0"/>
              <a:t>8/18/25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20340325"/>
            <a:ext cx="1110996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20340325"/>
            <a:ext cx="7406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8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4EDD8-A759-DD46-95EB-E0AD21BED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27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2926080" rtl="0" eaLnBrk="1" latinLnBrk="0" hangingPunct="1">
        <a:lnSpc>
          <a:spcPct val="90000"/>
        </a:lnSpc>
        <a:spcBef>
          <a:spcPct val="0"/>
        </a:spcBef>
        <a:buNone/>
        <a:defRPr sz="14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31520" indent="-731520" algn="l" defTabSz="2926080" rtl="0" eaLnBrk="1" latinLnBrk="0" hangingPunct="1">
        <a:lnSpc>
          <a:spcPct val="90000"/>
        </a:lnSpc>
        <a:spcBef>
          <a:spcPts val="3200"/>
        </a:spcBef>
        <a:buFont typeface="Arial" panose="020B0604020202020204" pitchFamily="34" charset="0"/>
        <a:buChar char="•"/>
        <a:defRPr sz="896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51206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804672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950976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97280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2435840" indent="-731520" algn="l" defTabSz="2926080" rtl="0" eaLnBrk="1" latinLnBrk="0" hangingPunct="1">
        <a:lnSpc>
          <a:spcPct val="90000"/>
        </a:lnSpc>
        <a:spcBef>
          <a:spcPts val="16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1pPr>
      <a:lvl2pPr marL="14630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9260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43891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4pPr>
      <a:lvl5pPr marL="585216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5pPr>
      <a:lvl6pPr marL="731520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6pPr>
      <a:lvl7pPr marL="877824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7pPr>
      <a:lvl8pPr marL="1024128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8pPr>
      <a:lvl9pPr marL="11704320" algn="l" defTabSz="2926080" rtl="0" eaLnBrk="1" latinLnBrk="0" hangingPunct="1">
        <a:defRPr sz="5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 Same Side Corner Rectangle 18">
            <a:extLst>
              <a:ext uri="{FF2B5EF4-FFF2-40B4-BE49-F238E27FC236}">
                <a16:creationId xmlns:a16="http://schemas.microsoft.com/office/drawing/2014/main" id="{C66B0759-11E9-30FC-2E12-02FB8F1EB9BC}"/>
              </a:ext>
            </a:extLst>
          </p:cNvPr>
          <p:cNvSpPr/>
          <p:nvPr/>
        </p:nvSpPr>
        <p:spPr>
          <a:xfrm flipV="1">
            <a:off x="0" y="-29540"/>
            <a:ext cx="32918400" cy="2859709"/>
          </a:xfrm>
          <a:prstGeom prst="round2Same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245A30-A078-1546-AB2B-E497C1DAC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76139" y="640080"/>
            <a:ext cx="7315203" cy="1463040"/>
          </a:xfrm>
          <a:prstGeom prst="rect">
            <a:avLst/>
          </a:prstGeom>
        </p:spPr>
      </p:pic>
      <p:sp>
        <p:nvSpPr>
          <p:cNvPr id="5" name="Shape 84">
            <a:extLst>
              <a:ext uri="{FF2B5EF4-FFF2-40B4-BE49-F238E27FC236}">
                <a16:creationId xmlns:a16="http://schemas.microsoft.com/office/drawing/2014/main" id="{ECFD3C0C-5A51-6142-BDDB-C4DC0F5D2A10}"/>
              </a:ext>
            </a:extLst>
          </p:cNvPr>
          <p:cNvSpPr txBox="1"/>
          <p:nvPr/>
        </p:nvSpPr>
        <p:spPr>
          <a:xfrm>
            <a:off x="756920" y="640080"/>
            <a:ext cx="21595975" cy="1525603"/>
          </a:xfrm>
          <a:prstGeom prst="rect">
            <a:avLst/>
          </a:prstGeom>
          <a:noFill/>
          <a:ln>
            <a:noFill/>
          </a:ln>
        </p:spPr>
        <p:txBody>
          <a:bodyPr lIns="92779" tIns="46376" rIns="92779" bIns="46376" anchor="ctr" anchorCtr="0">
            <a:noAutofit/>
          </a:bodyPr>
          <a:lstStyle/>
          <a:p>
            <a:pPr lvl="0">
              <a:buSzPct val="25000"/>
            </a:pP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TITLE GOES HERE </a:t>
            </a:r>
          </a:p>
        </p:txBody>
      </p:sp>
      <p:sp>
        <p:nvSpPr>
          <p:cNvPr id="6" name="Shape 80">
            <a:extLst>
              <a:ext uri="{FF2B5EF4-FFF2-40B4-BE49-F238E27FC236}">
                <a16:creationId xmlns:a16="http://schemas.microsoft.com/office/drawing/2014/main" id="{5C100A42-DA00-9947-82CC-41F570F4B4B2}"/>
              </a:ext>
            </a:extLst>
          </p:cNvPr>
          <p:cNvSpPr/>
          <p:nvPr/>
        </p:nvSpPr>
        <p:spPr>
          <a:xfrm>
            <a:off x="0" y="21259800"/>
            <a:ext cx="32918400" cy="685800"/>
          </a:xfrm>
          <a:prstGeom prst="rect">
            <a:avLst/>
          </a:prstGeom>
          <a:solidFill>
            <a:srgbClr val="9F182F"/>
          </a:solidFill>
          <a:ln>
            <a:noFill/>
          </a:ln>
        </p:spPr>
        <p:txBody>
          <a:bodyPr lIns="96803" tIns="48388" rIns="96803" bIns="48388" anchor="ctr" anchorCtr="0">
            <a:noAutofit/>
          </a:bodyPr>
          <a:lstStyle/>
          <a:p>
            <a:endParaRPr sz="243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E81459-F5F9-1749-BD77-D71336067A5F}"/>
              </a:ext>
            </a:extLst>
          </p:cNvPr>
          <p:cNvSpPr/>
          <p:nvPr/>
        </p:nvSpPr>
        <p:spPr>
          <a:xfrm>
            <a:off x="685800" y="3677671"/>
            <a:ext cx="7503885" cy="169164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90EFD4-B685-E04D-9760-A6DC78F7AED0}"/>
              </a:ext>
            </a:extLst>
          </p:cNvPr>
          <p:cNvSpPr/>
          <p:nvPr/>
        </p:nvSpPr>
        <p:spPr>
          <a:xfrm>
            <a:off x="8686799" y="3657600"/>
            <a:ext cx="7501864" cy="169164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573C93-E478-9842-B6E4-456EEC1F8C62}"/>
              </a:ext>
            </a:extLst>
          </p:cNvPr>
          <p:cNvSpPr/>
          <p:nvPr/>
        </p:nvSpPr>
        <p:spPr>
          <a:xfrm>
            <a:off x="24689270" y="3657600"/>
            <a:ext cx="7501864" cy="16916400"/>
          </a:xfrm>
          <a:prstGeom prst="rect">
            <a:avLst/>
          </a:prstGeom>
          <a:solidFill>
            <a:srgbClr val="F7F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758"/>
          </a:p>
        </p:txBody>
      </p:sp>
      <p:sp>
        <p:nvSpPr>
          <p:cNvPr id="24" name="Shape 118">
            <a:extLst>
              <a:ext uri="{FF2B5EF4-FFF2-40B4-BE49-F238E27FC236}">
                <a16:creationId xmlns:a16="http://schemas.microsoft.com/office/drawing/2014/main" id="{36FA124A-7221-6948-9A0D-38AE97967C28}"/>
              </a:ext>
            </a:extLst>
          </p:cNvPr>
          <p:cNvSpPr txBox="1"/>
          <p:nvPr/>
        </p:nvSpPr>
        <p:spPr>
          <a:xfrm>
            <a:off x="24951960" y="8221942"/>
            <a:ext cx="6936395" cy="607304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spcAft>
                <a:spcPts val="1271"/>
              </a:spcAft>
              <a:buClr>
                <a:schemeClr val="dk1"/>
              </a:buClr>
              <a:buSzPct val="57894"/>
            </a:pP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2. Example</a:t>
            </a:r>
          </a:p>
        </p:txBody>
      </p:sp>
      <p:sp>
        <p:nvSpPr>
          <p:cNvPr id="26" name="Shape 120">
            <a:extLst>
              <a:ext uri="{FF2B5EF4-FFF2-40B4-BE49-F238E27FC236}">
                <a16:creationId xmlns:a16="http://schemas.microsoft.com/office/drawing/2014/main" id="{CD5F2A6C-2535-4443-8256-4E7366B9F9A3}"/>
              </a:ext>
            </a:extLst>
          </p:cNvPr>
          <p:cNvSpPr txBox="1"/>
          <p:nvPr/>
        </p:nvSpPr>
        <p:spPr>
          <a:xfrm>
            <a:off x="948253" y="19881669"/>
            <a:ext cx="6937101" cy="600995"/>
          </a:xfrm>
          <a:prstGeom prst="rect">
            <a:avLst/>
          </a:prstGeom>
          <a:noFill/>
          <a:ln>
            <a:noFill/>
          </a:ln>
        </p:spPr>
        <p:txBody>
          <a:bodyPr lIns="96803" tIns="96803" rIns="96803" bIns="96803" anchor="t" anchorCtr="0">
            <a:noAutofit/>
          </a:bodyPr>
          <a:lstStyle/>
          <a:p>
            <a:pPr>
              <a:buClr>
                <a:schemeClr val="dk1"/>
              </a:buClr>
              <a:buSzPct val="50000"/>
            </a:pPr>
            <a:r>
              <a:rPr lang="en-US" sz="24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Figure 1. Example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0CC4741-9B8F-5A41-85D4-08955D0B1CD5}"/>
              </a:ext>
            </a:extLst>
          </p:cNvPr>
          <p:cNvSpPr txBox="1"/>
          <p:nvPr/>
        </p:nvSpPr>
        <p:spPr>
          <a:xfrm>
            <a:off x="914400" y="5163596"/>
            <a:ext cx="69709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 goes here. Make sure to stick with the same Calibri font throughout the poster to keep everything looking cohesive.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497443-ED2C-9146-806A-28086C597D35}"/>
              </a:ext>
            </a:extLst>
          </p:cNvPr>
          <p:cNvSpPr txBox="1"/>
          <p:nvPr/>
        </p:nvSpPr>
        <p:spPr>
          <a:xfrm>
            <a:off x="914401" y="9541660"/>
            <a:ext cx="69709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6E62478-A1B0-E14C-9D82-3CF1D188A0A6}"/>
              </a:ext>
            </a:extLst>
          </p:cNvPr>
          <p:cNvSpPr txBox="1"/>
          <p:nvPr/>
        </p:nvSpPr>
        <p:spPr>
          <a:xfrm>
            <a:off x="914400" y="13815945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B8FF25-21B5-8740-8519-16DEACA8C891}"/>
              </a:ext>
            </a:extLst>
          </p:cNvPr>
          <p:cNvSpPr txBox="1"/>
          <p:nvPr/>
        </p:nvSpPr>
        <p:spPr>
          <a:xfrm>
            <a:off x="756920" y="3014330"/>
            <a:ext cx="296664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45744">
              <a:buSzPct val="25000"/>
            </a:pPr>
            <a:r>
              <a:rPr lang="en-US" sz="2400" b="1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Author name(s): Author’s institution(s); </a:t>
            </a:r>
            <a:r>
              <a:rPr lang="en-US" sz="24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Contact author email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F7B7F18-F02D-7745-8408-72B823A5E263}"/>
              </a:ext>
            </a:extLst>
          </p:cNvPr>
          <p:cNvSpPr txBox="1"/>
          <p:nvPr/>
        </p:nvSpPr>
        <p:spPr>
          <a:xfrm>
            <a:off x="8915400" y="5227391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0DE6137-3AFF-FA42-8853-BB6BA182FE31}"/>
              </a:ext>
            </a:extLst>
          </p:cNvPr>
          <p:cNvSpPr txBox="1"/>
          <p:nvPr/>
        </p:nvSpPr>
        <p:spPr>
          <a:xfrm>
            <a:off x="8915400" y="13794684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3F583E-64DD-7644-9C11-A0DD57B70713}"/>
              </a:ext>
            </a:extLst>
          </p:cNvPr>
          <p:cNvSpPr txBox="1"/>
          <p:nvPr/>
        </p:nvSpPr>
        <p:spPr>
          <a:xfrm>
            <a:off x="24917400" y="10391279"/>
            <a:ext cx="69709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buClr>
                <a:schemeClr val="dk1"/>
              </a:buClr>
              <a:buSzPct val="57894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Text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0846B2D-F460-BD41-A9DE-E3F9838507CD}"/>
              </a:ext>
            </a:extLst>
          </p:cNvPr>
          <p:cNvSpPr txBox="1"/>
          <p:nvPr/>
        </p:nvSpPr>
        <p:spPr>
          <a:xfrm>
            <a:off x="24917400" y="18709050"/>
            <a:ext cx="697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1. Swartz et al. Spine J 2014;14:996-1004.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2. Swartz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2010;45(6):560-9.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3. Swartz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2009; 44(3):306-31.</a:t>
            </a:r>
          </a:p>
          <a:p>
            <a:pPr lvl="0">
              <a:buSzPct val="25000"/>
            </a:pP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4. Gruppen et al. J </a:t>
            </a:r>
            <a:r>
              <a:rPr lang="en-US" sz="2200" dirty="0" err="1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Athl</a:t>
            </a:r>
            <a:r>
              <a:rPr lang="en-US" sz="2200" dirty="0">
                <a:solidFill>
                  <a:schemeClr val="dk1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 Train 2012;47(4)421-7.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4FD22A-67EF-DB4D-A081-034AC77BE07A}"/>
              </a:ext>
            </a:extLst>
          </p:cNvPr>
          <p:cNvSpPr txBox="1"/>
          <p:nvPr/>
        </p:nvSpPr>
        <p:spPr>
          <a:xfrm>
            <a:off x="16666535" y="3548741"/>
            <a:ext cx="7545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1. </a:t>
            </a: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graphicFrame>
        <p:nvGraphicFramePr>
          <p:cNvPr id="25" name="Shape 110">
            <a:extLst>
              <a:ext uri="{FF2B5EF4-FFF2-40B4-BE49-F238E27FC236}">
                <a16:creationId xmlns:a16="http://schemas.microsoft.com/office/drawing/2014/main" id="{ACB4C4E1-85C7-964D-A2E3-4873CBE09F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3474328"/>
              </p:ext>
            </p:extLst>
          </p:nvPr>
        </p:nvGraphicFramePr>
        <p:xfrm>
          <a:off x="16663964" y="4304418"/>
          <a:ext cx="7543799" cy="6858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812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1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0676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708535"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First Trial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Last Trial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Bef>
                          <a:spcPts val="0"/>
                        </a:spcBef>
                        <a:buNone/>
                      </a:pPr>
                      <a:r>
                        <a:rPr lang="en-US" sz="19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5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118.5 ± 9.0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90.5 ± 7.7*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P=0.017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4.0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0853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3.0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1.9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91.5 ± 8.5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72.3 ± 8.7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P=0.281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3.1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2.7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P=0.488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956726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P=0.822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905491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19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Abbreviations:</a:t>
                      </a:r>
                      <a: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</a:t>
                      </a:r>
                      <a:b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9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M-L = medial-lateral; S-I = superior-inferior</a:t>
                      </a:r>
                      <a:endParaRPr lang="en-US" sz="19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68569" marB="68569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graphicFrame>
        <p:nvGraphicFramePr>
          <p:cNvPr id="27" name="Shape 110">
            <a:extLst>
              <a:ext uri="{FF2B5EF4-FFF2-40B4-BE49-F238E27FC236}">
                <a16:creationId xmlns:a16="http://schemas.microsoft.com/office/drawing/2014/main" id="{FB88613F-F37D-EB40-BCF2-CFA04973A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4734058"/>
              </p:ext>
            </p:extLst>
          </p:nvPr>
        </p:nvGraphicFramePr>
        <p:xfrm>
          <a:off x="16663964" y="12816032"/>
          <a:ext cx="7543800" cy="737234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797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347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0956">
                  <a:extLst>
                    <a:ext uri="{9D8B030D-6E8A-4147-A177-3AD203B41FA5}">
                      <a16:colId xmlns:a16="http://schemas.microsoft.com/office/drawing/2014/main" val="3778292484"/>
                    </a:ext>
                  </a:extLst>
                </a:gridCol>
                <a:gridCol w="1840673">
                  <a:extLst>
                    <a:ext uri="{9D8B030D-6E8A-4147-A177-3AD203B41FA5}">
                      <a16:colId xmlns:a16="http://schemas.microsoft.com/office/drawing/2014/main" val="3129138395"/>
                    </a:ext>
                  </a:extLst>
                </a:gridCol>
              </a:tblGrid>
              <a:tr h="783140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Variable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Cheek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Forehead strap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Significance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683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Time, sec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139.8 ± 9.8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74.1 ± 6.6*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Confidence, 0-5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3.3 ± 0.2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3.9 ± 0.1*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108933"/>
                  </a:ext>
                </a:extLst>
              </a:tr>
              <a:tr h="774957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RPE, 0-10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2.9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1.8 ± 0.2*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P=0.002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498209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Total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102.9 ± 7.2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63.4 ± 6.8*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P&lt;0.001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522530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M-L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3.2 ± 0.3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2.4 ± 0.3*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P=0.041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918954"/>
                  </a:ext>
                </a:extLst>
              </a:tr>
              <a:tr h="1046405"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S-I head motion, cm</a:t>
                      </a:r>
                    </a:p>
                  </a:txBody>
                  <a:tcPr marL="96803" marR="96803" marT="96803" marB="96803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1.4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1.6 ± 0.1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i="0" u="none" strike="noStrike" cap="none" baseline="0" dirty="0">
                          <a:solidFill>
                            <a:srgbClr val="9F182F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P=0.420</a:t>
                      </a:r>
                    </a:p>
                  </a:txBody>
                  <a:tcPr marL="96803" marR="96803" marT="96803" marB="9680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F18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752863"/>
                  </a:ext>
                </a:extLst>
              </a:tr>
              <a:tr h="950949">
                <a:tc gridSpan="4">
                  <a:txBody>
                    <a:bodyPr/>
                    <a:lstStyle/>
                    <a:p>
                      <a:pPr algn="l">
                        <a:spcBef>
                          <a:spcPts val="0"/>
                        </a:spcBef>
                        <a:buNone/>
                      </a:pPr>
                      <a:r>
                        <a:rPr lang="en-US" sz="2000" b="0" i="0" u="none" strike="noStrike" cap="none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  <a:sym typeface="Arial"/>
                          <a:rtl val="0"/>
                        </a:rPr>
                        <a:t>Abbreviations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:</a:t>
                      </a:r>
                      <a:r>
                        <a:rPr lang="en-US" sz="2000" b="0" i="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Verdana" panose="020B0604030504040204" pitchFamily="34" charset="0"/>
                          <a:cs typeface="Calibri" panose="020F0502020204030204" pitchFamily="34" charset="0"/>
                        </a:rPr>
                        <a:t> RPE = rating of perceived exertion; M-L = medial-lateral; S-I = superior-inferior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Verdana" panose="020B0604030504040204" pitchFamily="34" charset="0"/>
                        <a:cs typeface="Calibri" panose="020F0502020204030204" pitchFamily="34" charset="0"/>
                      </a:endParaRPr>
                    </a:p>
                  </a:txBody>
                  <a:tcPr marL="68569" marR="68569" marT="68569" marB="68569" anchor="ctr">
                    <a:lnL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endParaRPr lang="en-US" sz="2100" b="1" dirty="0"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292553"/>
                  </a:ext>
                </a:extLst>
              </a:tr>
            </a:tbl>
          </a:graphicData>
        </a:graphic>
      </p:graphicFrame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136C1BB6-5A12-4205-89A3-A370B919699A}"/>
              </a:ext>
            </a:extLst>
          </p:cNvPr>
          <p:cNvSpPr/>
          <p:nvPr/>
        </p:nvSpPr>
        <p:spPr>
          <a:xfrm>
            <a:off x="979899" y="15120254"/>
            <a:ext cx="6937101" cy="47764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17A8FFB-BB28-1101-FA0A-4FA1B0684E17}"/>
              </a:ext>
            </a:extLst>
          </p:cNvPr>
          <p:cNvSpPr txBox="1"/>
          <p:nvPr/>
        </p:nvSpPr>
        <p:spPr>
          <a:xfrm>
            <a:off x="16644763" y="12132815"/>
            <a:ext cx="7545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Table 2. </a:t>
            </a:r>
            <a:r>
              <a:rPr lang="en-US" sz="2800" dirty="0"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  <a:sym typeface="Arial"/>
              </a:rPr>
              <a:t>Example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2F33C348-D209-C7CA-E62A-C7D9087203B9}"/>
              </a:ext>
            </a:extLst>
          </p:cNvPr>
          <p:cNvSpPr/>
          <p:nvPr/>
        </p:nvSpPr>
        <p:spPr>
          <a:xfrm>
            <a:off x="8480944" y="3900145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63E4737A-E46B-D2DA-DBB9-CACCFB233580}"/>
              </a:ext>
            </a:extLst>
          </p:cNvPr>
          <p:cNvSpPr/>
          <p:nvPr/>
        </p:nvSpPr>
        <p:spPr>
          <a:xfrm>
            <a:off x="479601" y="3874146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4788BB31-5DFA-1822-BD41-7460017CE162}"/>
              </a:ext>
            </a:extLst>
          </p:cNvPr>
          <p:cNvSpPr/>
          <p:nvPr/>
        </p:nvSpPr>
        <p:spPr>
          <a:xfrm>
            <a:off x="504411" y="8240176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DF30C8F6-B583-2DF4-78C0-F3E3D7C61FA9}"/>
              </a:ext>
            </a:extLst>
          </p:cNvPr>
          <p:cNvSpPr/>
          <p:nvPr/>
        </p:nvSpPr>
        <p:spPr>
          <a:xfrm>
            <a:off x="479600" y="12501765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A2073BDD-04C5-BE37-F3F4-82554F46A514}"/>
              </a:ext>
            </a:extLst>
          </p:cNvPr>
          <p:cNvSpPr/>
          <p:nvPr/>
        </p:nvSpPr>
        <p:spPr>
          <a:xfrm>
            <a:off x="8480944" y="12484045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71467401-9437-751D-9D9D-42CF93E02062}"/>
              </a:ext>
            </a:extLst>
          </p:cNvPr>
          <p:cNvSpPr/>
          <p:nvPr/>
        </p:nvSpPr>
        <p:spPr>
          <a:xfrm>
            <a:off x="24536400" y="9045613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SUBHEAD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8E2F9507-D40C-07BF-01F2-10CEAE1CD5B1}"/>
              </a:ext>
            </a:extLst>
          </p:cNvPr>
          <p:cNvSpPr/>
          <p:nvPr/>
        </p:nvSpPr>
        <p:spPr>
          <a:xfrm>
            <a:off x="24536399" y="17416602"/>
            <a:ext cx="7150735" cy="995561"/>
          </a:xfrm>
          <a:prstGeom prst="roundRect">
            <a:avLst/>
          </a:prstGeom>
          <a:solidFill>
            <a:srgbClr val="9F1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1"/>
                </a:solidFill>
              </a:rPr>
              <a:t> REFERENCES</a:t>
            </a: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7E0A4D4B-AF2A-B455-7480-15C2BB6029D1}"/>
              </a:ext>
            </a:extLst>
          </p:cNvPr>
          <p:cNvSpPr/>
          <p:nvPr/>
        </p:nvSpPr>
        <p:spPr>
          <a:xfrm>
            <a:off x="24959930" y="3982316"/>
            <a:ext cx="6937101" cy="397083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Photo goes here</a:t>
            </a:r>
          </a:p>
        </p:txBody>
      </p:sp>
    </p:spTree>
    <p:extLst>
      <p:ext uri="{BB962C8B-B14F-4D97-AF65-F5344CB8AC3E}">
        <p14:creationId xmlns:p14="http://schemas.microsoft.com/office/powerpoint/2010/main" val="3092519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867</TotalTime>
  <Words>338</Words>
  <Application>Microsoft Macintosh PowerPoint</Application>
  <PresentationFormat>Custom</PresentationFormat>
  <Paragraphs>84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N Lyonnais</dc:creator>
  <cp:lastModifiedBy>Rachel M Clabaugh</cp:lastModifiedBy>
  <cp:revision>112</cp:revision>
  <cp:lastPrinted>2018-11-29T22:27:46Z</cp:lastPrinted>
  <dcterms:created xsi:type="dcterms:W3CDTF">2018-11-20T21:56:21Z</dcterms:created>
  <dcterms:modified xsi:type="dcterms:W3CDTF">2025-08-18T19:43:24Z</dcterms:modified>
</cp:coreProperties>
</file>